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356" r:id="rId2"/>
    <p:sldId id="457" r:id="rId3"/>
    <p:sldId id="461" r:id="rId4"/>
    <p:sldId id="462" r:id="rId5"/>
    <p:sldId id="510" r:id="rId6"/>
    <p:sldId id="323" r:id="rId7"/>
    <p:sldId id="511" r:id="rId8"/>
    <p:sldId id="346" r:id="rId9"/>
    <p:sldId id="465" r:id="rId10"/>
    <p:sldId id="475" r:id="rId11"/>
    <p:sldId id="455" r:id="rId12"/>
    <p:sldId id="484" r:id="rId13"/>
    <p:sldId id="485" r:id="rId14"/>
    <p:sldId id="479" r:id="rId15"/>
    <p:sldId id="440" r:id="rId16"/>
    <p:sldId id="324" r:id="rId17"/>
    <p:sldId id="506" r:id="rId18"/>
    <p:sldId id="478" r:id="rId19"/>
    <p:sldId id="453" r:id="rId20"/>
    <p:sldId id="429" r:id="rId21"/>
    <p:sldId id="449" r:id="rId22"/>
    <p:sldId id="512" r:id="rId23"/>
    <p:sldId id="327" r:id="rId24"/>
  </p:sldIdLst>
  <p:sldSz cx="9144000" cy="6858000" type="overhead"/>
  <p:notesSz cx="6735763" cy="9866313"/>
  <p:defaultTextStyle>
    <a:defPPr>
      <a:defRPr lang="en-US"/>
    </a:defPPr>
    <a:lvl1pPr algn="ctr" rtl="0" eaLnBrk="0" fontAlgn="base" hangingPunct="0">
      <a:spcBef>
        <a:spcPct val="0"/>
      </a:spcBef>
      <a:spcAft>
        <a:spcPct val="0"/>
      </a:spcAft>
      <a:defRPr kumimoji="1" sz="4000" kern="1200">
        <a:solidFill>
          <a:schemeClr val="tx1"/>
        </a:solidFill>
        <a:latin typeface="Courier" pitchFamily="49" charset="0"/>
        <a:ea typeface="+mn-ea"/>
        <a:cs typeface="+mn-cs"/>
      </a:defRPr>
    </a:lvl1pPr>
    <a:lvl2pPr marL="457200" algn="ctr" rtl="0" eaLnBrk="0" fontAlgn="base" hangingPunct="0">
      <a:spcBef>
        <a:spcPct val="0"/>
      </a:spcBef>
      <a:spcAft>
        <a:spcPct val="0"/>
      </a:spcAft>
      <a:defRPr kumimoji="1" sz="4000" kern="1200">
        <a:solidFill>
          <a:schemeClr val="tx1"/>
        </a:solidFill>
        <a:latin typeface="Courier" pitchFamily="49" charset="0"/>
        <a:ea typeface="+mn-ea"/>
        <a:cs typeface="+mn-cs"/>
      </a:defRPr>
    </a:lvl2pPr>
    <a:lvl3pPr marL="914400" algn="ctr" rtl="0" eaLnBrk="0" fontAlgn="base" hangingPunct="0">
      <a:spcBef>
        <a:spcPct val="0"/>
      </a:spcBef>
      <a:spcAft>
        <a:spcPct val="0"/>
      </a:spcAft>
      <a:defRPr kumimoji="1" sz="4000" kern="1200">
        <a:solidFill>
          <a:schemeClr val="tx1"/>
        </a:solidFill>
        <a:latin typeface="Courier" pitchFamily="49" charset="0"/>
        <a:ea typeface="+mn-ea"/>
        <a:cs typeface="+mn-cs"/>
      </a:defRPr>
    </a:lvl3pPr>
    <a:lvl4pPr marL="1371600" algn="ctr" rtl="0" eaLnBrk="0" fontAlgn="base" hangingPunct="0">
      <a:spcBef>
        <a:spcPct val="0"/>
      </a:spcBef>
      <a:spcAft>
        <a:spcPct val="0"/>
      </a:spcAft>
      <a:defRPr kumimoji="1" sz="4000" kern="1200">
        <a:solidFill>
          <a:schemeClr val="tx1"/>
        </a:solidFill>
        <a:latin typeface="Courier" pitchFamily="49" charset="0"/>
        <a:ea typeface="+mn-ea"/>
        <a:cs typeface="+mn-cs"/>
      </a:defRPr>
    </a:lvl4pPr>
    <a:lvl5pPr marL="1828800" algn="ctr" rtl="0" eaLnBrk="0" fontAlgn="base" hangingPunct="0">
      <a:spcBef>
        <a:spcPct val="0"/>
      </a:spcBef>
      <a:spcAft>
        <a:spcPct val="0"/>
      </a:spcAft>
      <a:defRPr kumimoji="1" sz="4000" kern="1200">
        <a:solidFill>
          <a:schemeClr val="tx1"/>
        </a:solidFill>
        <a:latin typeface="Courier" pitchFamily="49" charset="0"/>
        <a:ea typeface="+mn-ea"/>
        <a:cs typeface="+mn-cs"/>
      </a:defRPr>
    </a:lvl5pPr>
    <a:lvl6pPr marL="2286000" algn="l" defTabSz="914400" rtl="0" eaLnBrk="1" latinLnBrk="0" hangingPunct="1">
      <a:defRPr kumimoji="1" sz="4000" kern="1200">
        <a:solidFill>
          <a:schemeClr val="tx1"/>
        </a:solidFill>
        <a:latin typeface="Courier" pitchFamily="49" charset="0"/>
        <a:ea typeface="+mn-ea"/>
        <a:cs typeface="+mn-cs"/>
      </a:defRPr>
    </a:lvl6pPr>
    <a:lvl7pPr marL="2743200" algn="l" defTabSz="914400" rtl="0" eaLnBrk="1" latinLnBrk="0" hangingPunct="1">
      <a:defRPr kumimoji="1" sz="4000" kern="1200">
        <a:solidFill>
          <a:schemeClr val="tx1"/>
        </a:solidFill>
        <a:latin typeface="Courier" pitchFamily="49" charset="0"/>
        <a:ea typeface="+mn-ea"/>
        <a:cs typeface="+mn-cs"/>
      </a:defRPr>
    </a:lvl7pPr>
    <a:lvl8pPr marL="3200400" algn="l" defTabSz="914400" rtl="0" eaLnBrk="1" latinLnBrk="0" hangingPunct="1">
      <a:defRPr kumimoji="1" sz="4000" kern="1200">
        <a:solidFill>
          <a:schemeClr val="tx1"/>
        </a:solidFill>
        <a:latin typeface="Courier" pitchFamily="49" charset="0"/>
        <a:ea typeface="+mn-ea"/>
        <a:cs typeface="+mn-cs"/>
      </a:defRPr>
    </a:lvl8pPr>
    <a:lvl9pPr marL="3657600" algn="l" defTabSz="914400" rtl="0" eaLnBrk="1" latinLnBrk="0" hangingPunct="1">
      <a:defRPr kumimoji="1" sz="4000" kern="1200">
        <a:solidFill>
          <a:schemeClr val="tx1"/>
        </a:solidFill>
        <a:latin typeface="Courier" pitchFamily="49"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003399"/>
    <a:srgbClr val="336699"/>
    <a:srgbClr val="008080"/>
    <a:srgbClr val="00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934" autoAdjust="0"/>
    <p:restoredTop sz="87814" autoAdjust="0"/>
  </p:normalViewPr>
  <p:slideViewPr>
    <p:cSldViewPr>
      <p:cViewPr varScale="1">
        <p:scale>
          <a:sx n="80" d="100"/>
          <a:sy n="80" d="100"/>
        </p:scale>
        <p:origin x="-18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1974" y="-10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41" name="Rectangle 5"/>
          <p:cNvSpPr>
            <a:spLocks noGrp="1" noChangeArrowheads="1"/>
          </p:cNvSpPr>
          <p:nvPr>
            <p:ph type="sldNum" sz="quarter" idx="3"/>
          </p:nvPr>
        </p:nvSpPr>
        <p:spPr bwMode="auto">
          <a:xfrm>
            <a:off x="3816198" y="9372998"/>
            <a:ext cx="2919565" cy="493315"/>
          </a:xfrm>
          <a:prstGeom prst="rect">
            <a:avLst/>
          </a:prstGeom>
          <a:noFill/>
          <a:ln w="9525">
            <a:noFill/>
            <a:miter lim="800000"/>
            <a:headEnd/>
            <a:tailEnd/>
          </a:ln>
        </p:spPr>
        <p:txBody>
          <a:bodyPr vert="horz" wrap="square" lIns="90710" tIns="45355" rIns="90710" bIns="45355" numCol="1" anchor="b" anchorCtr="0" compatLnSpc="1">
            <a:prstTxWarp prst="textNoShape">
              <a:avLst/>
            </a:prstTxWarp>
          </a:bodyPr>
          <a:lstStyle>
            <a:lvl1pPr algn="r" defTabSz="907398">
              <a:defRPr kumimoji="0" sz="1200">
                <a:latin typeface="Times New Roman" panose="02020603050405020304" pitchFamily="18" charset="0"/>
              </a:defRPr>
            </a:lvl1pPr>
          </a:lstStyle>
          <a:p>
            <a:fld id="{91DFFF76-31E0-4366-A007-D0A27968F1E4}" type="slidenum">
              <a:rPr lang="en-US" altLang="fi-FI"/>
              <a:pPr/>
              <a:t>‹#›</a:t>
            </a:fld>
            <a:endParaRPr lang="en-US" altLang="fi-FI"/>
          </a:p>
        </p:txBody>
      </p:sp>
    </p:spTree>
    <p:extLst>
      <p:ext uri="{BB962C8B-B14F-4D97-AF65-F5344CB8AC3E}">
        <p14:creationId xmlns:p14="http://schemas.microsoft.com/office/powerpoint/2010/main" val="3068329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1"/>
            <a:ext cx="2919565" cy="493316"/>
          </a:xfrm>
          <a:prstGeom prst="rect">
            <a:avLst/>
          </a:prstGeom>
          <a:noFill/>
          <a:ln w="9525">
            <a:noFill/>
            <a:miter lim="800000"/>
            <a:headEnd/>
            <a:tailEnd/>
          </a:ln>
        </p:spPr>
        <p:txBody>
          <a:bodyPr vert="horz" wrap="square" lIns="90710" tIns="45355" rIns="90710" bIns="45355" numCol="1" anchor="t" anchorCtr="0" compatLnSpc="1">
            <a:prstTxWarp prst="textNoShape">
              <a:avLst/>
            </a:prstTxWarp>
          </a:bodyPr>
          <a:lstStyle>
            <a:lvl1pPr algn="l" defTabSz="907398">
              <a:defRPr kumimoji="0" sz="1200">
                <a:latin typeface="Times New Roman" pitchFamily="18" charset="0"/>
              </a:defRPr>
            </a:lvl1pPr>
          </a:lstStyle>
          <a:p>
            <a:pPr>
              <a:defRPr/>
            </a:pPr>
            <a:endParaRPr lang="en-US"/>
          </a:p>
        </p:txBody>
      </p:sp>
      <p:sp>
        <p:nvSpPr>
          <p:cNvPr id="71683" name="Rectangle 9"/>
          <p:cNvSpPr>
            <a:spLocks noGrp="1" noRot="1" noChangeAspect="1" noChangeArrowheads="1"/>
          </p:cNvSpPr>
          <p:nvPr>
            <p:ph type="sldImg" idx="2"/>
          </p:nvPr>
        </p:nvSpPr>
        <p:spPr bwMode="auto">
          <a:xfrm>
            <a:off x="901700" y="741363"/>
            <a:ext cx="4930775" cy="3698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8" name="Rectangle 10"/>
          <p:cNvSpPr>
            <a:spLocks noGrp="1" noChangeArrowheads="1"/>
          </p:cNvSpPr>
          <p:nvPr>
            <p:ph type="body" sz="quarter" idx="3"/>
          </p:nvPr>
        </p:nvSpPr>
        <p:spPr bwMode="auto">
          <a:xfrm>
            <a:off x="898207" y="4687293"/>
            <a:ext cx="4939350" cy="4438255"/>
          </a:xfrm>
          <a:prstGeom prst="rect">
            <a:avLst/>
          </a:prstGeom>
          <a:noFill/>
          <a:ln w="9525">
            <a:noFill/>
            <a:miter lim="800000"/>
            <a:headEnd/>
            <a:tailEnd/>
          </a:ln>
        </p:spPr>
        <p:txBody>
          <a:bodyPr vert="horz" wrap="square" lIns="90710" tIns="45355" rIns="90710" bIns="4535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9" name="Rectangle 11"/>
          <p:cNvSpPr>
            <a:spLocks noGrp="1" noChangeArrowheads="1"/>
          </p:cNvSpPr>
          <p:nvPr>
            <p:ph type="dt" idx="1"/>
          </p:nvPr>
        </p:nvSpPr>
        <p:spPr bwMode="auto">
          <a:xfrm>
            <a:off x="3816198" y="1"/>
            <a:ext cx="2919565" cy="493316"/>
          </a:xfrm>
          <a:prstGeom prst="rect">
            <a:avLst/>
          </a:prstGeom>
          <a:noFill/>
          <a:ln w="9525">
            <a:noFill/>
            <a:miter lim="800000"/>
            <a:headEnd/>
            <a:tailEnd/>
          </a:ln>
        </p:spPr>
        <p:txBody>
          <a:bodyPr vert="horz" wrap="square" lIns="90710" tIns="45355" rIns="90710" bIns="45355" numCol="1" anchor="t" anchorCtr="0" compatLnSpc="1">
            <a:prstTxWarp prst="textNoShape">
              <a:avLst/>
            </a:prstTxWarp>
          </a:bodyPr>
          <a:lstStyle>
            <a:lvl1pPr algn="r" defTabSz="907398">
              <a:defRPr kumimoji="0" sz="1200">
                <a:latin typeface="Times New Roman" pitchFamily="18" charset="0"/>
              </a:defRPr>
            </a:lvl1pPr>
          </a:lstStyle>
          <a:p>
            <a:pPr>
              <a:defRPr/>
            </a:pPr>
            <a:fld id="{85F2F9BF-750D-40A9-9BC4-F10C07181663}" type="datetime1">
              <a:rPr lang="en-US"/>
              <a:pPr>
                <a:defRPr/>
              </a:pPr>
              <a:t>2/7/2016</a:t>
            </a:fld>
            <a:endParaRPr lang="en-US"/>
          </a:p>
        </p:txBody>
      </p:sp>
      <p:sp>
        <p:nvSpPr>
          <p:cNvPr id="2060" name="Rectangle 12"/>
          <p:cNvSpPr>
            <a:spLocks noGrp="1" noChangeArrowheads="1"/>
          </p:cNvSpPr>
          <p:nvPr>
            <p:ph type="ftr" sz="quarter" idx="4"/>
          </p:nvPr>
        </p:nvSpPr>
        <p:spPr bwMode="auto">
          <a:xfrm>
            <a:off x="0" y="9372998"/>
            <a:ext cx="2919565" cy="493315"/>
          </a:xfrm>
          <a:prstGeom prst="rect">
            <a:avLst/>
          </a:prstGeom>
          <a:noFill/>
          <a:ln w="9525">
            <a:noFill/>
            <a:miter lim="800000"/>
            <a:headEnd/>
            <a:tailEnd/>
          </a:ln>
        </p:spPr>
        <p:txBody>
          <a:bodyPr vert="horz" wrap="square" lIns="90710" tIns="45355" rIns="90710" bIns="45355" numCol="1" anchor="b" anchorCtr="0" compatLnSpc="1">
            <a:prstTxWarp prst="textNoShape">
              <a:avLst/>
            </a:prstTxWarp>
          </a:bodyPr>
          <a:lstStyle>
            <a:lvl1pPr algn="l" defTabSz="907398">
              <a:defRPr kumimoji="0" sz="1200">
                <a:latin typeface="Times New Roman" pitchFamily="18" charset="0"/>
              </a:defRPr>
            </a:lvl1pPr>
          </a:lstStyle>
          <a:p>
            <a:pPr>
              <a:defRPr/>
            </a:pPr>
            <a:endParaRPr lang="en-US"/>
          </a:p>
        </p:txBody>
      </p:sp>
      <p:sp>
        <p:nvSpPr>
          <p:cNvPr id="2061" name="Rectangle 13"/>
          <p:cNvSpPr>
            <a:spLocks noGrp="1" noChangeArrowheads="1"/>
          </p:cNvSpPr>
          <p:nvPr>
            <p:ph type="sldNum" sz="quarter" idx="5"/>
          </p:nvPr>
        </p:nvSpPr>
        <p:spPr bwMode="auto">
          <a:xfrm>
            <a:off x="3816198" y="9372998"/>
            <a:ext cx="2919565" cy="493315"/>
          </a:xfrm>
          <a:prstGeom prst="rect">
            <a:avLst/>
          </a:prstGeom>
          <a:noFill/>
          <a:ln w="9525">
            <a:noFill/>
            <a:miter lim="800000"/>
            <a:headEnd/>
            <a:tailEnd/>
          </a:ln>
        </p:spPr>
        <p:txBody>
          <a:bodyPr vert="horz" wrap="square" lIns="90710" tIns="45355" rIns="90710" bIns="45355" numCol="1" anchor="b" anchorCtr="0" compatLnSpc="1">
            <a:prstTxWarp prst="textNoShape">
              <a:avLst/>
            </a:prstTxWarp>
          </a:bodyPr>
          <a:lstStyle>
            <a:lvl1pPr algn="r" defTabSz="907398">
              <a:defRPr kumimoji="0" sz="1200">
                <a:latin typeface="Times New Roman" panose="02020603050405020304" pitchFamily="18" charset="0"/>
              </a:defRPr>
            </a:lvl1pPr>
          </a:lstStyle>
          <a:p>
            <a:fld id="{3AF3840D-E665-4E8A-9F3D-D9EC1F46132A}" type="slidenum">
              <a:rPr lang="en-US" altLang="fi-FI"/>
              <a:pPr/>
              <a:t>‹#›</a:t>
            </a:fld>
            <a:endParaRPr lang="en-US" altLang="fi-FI"/>
          </a:p>
        </p:txBody>
      </p:sp>
    </p:spTree>
    <p:extLst>
      <p:ext uri="{BB962C8B-B14F-4D97-AF65-F5344CB8AC3E}">
        <p14:creationId xmlns:p14="http://schemas.microsoft.com/office/powerpoint/2010/main" val="326789918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i-FI" altLang="fi-FI" smtClean="0">
                <a:latin typeface="Arial" panose="020B0604020202020204" pitchFamily="34" charset="0"/>
              </a:rPr>
              <a:t>Noin puolet syst katsauksista metoja (54% medlinessa v 2004), syst katsauksia noin 2500 vuodessa…</a:t>
            </a:r>
          </a:p>
        </p:txBody>
      </p:sp>
      <p:sp>
        <p:nvSpPr>
          <p:cNvPr id="73732"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7398">
              <a:defRPr kumimoji="1" sz="4000">
                <a:solidFill>
                  <a:schemeClr val="tx1"/>
                </a:solidFill>
                <a:latin typeface="Courier" pitchFamily="49" charset="0"/>
              </a:defRPr>
            </a:lvl1pPr>
            <a:lvl2pPr marL="739830" indent="-284550" defTabSz="907398">
              <a:defRPr kumimoji="1" sz="4000">
                <a:solidFill>
                  <a:schemeClr val="tx1"/>
                </a:solidFill>
                <a:latin typeface="Courier" pitchFamily="49" charset="0"/>
              </a:defRPr>
            </a:lvl2pPr>
            <a:lvl3pPr marL="1138199" indent="-227640" defTabSz="907398">
              <a:defRPr kumimoji="1" sz="4000">
                <a:solidFill>
                  <a:schemeClr val="tx1"/>
                </a:solidFill>
                <a:latin typeface="Courier" pitchFamily="49" charset="0"/>
              </a:defRPr>
            </a:lvl3pPr>
            <a:lvl4pPr marL="1593479" indent="-227640" defTabSz="907398">
              <a:defRPr kumimoji="1" sz="4000">
                <a:solidFill>
                  <a:schemeClr val="tx1"/>
                </a:solidFill>
                <a:latin typeface="Courier" pitchFamily="49" charset="0"/>
              </a:defRPr>
            </a:lvl4pPr>
            <a:lvl5pPr marL="2048759" indent="-227640" defTabSz="907398">
              <a:defRPr kumimoji="1" sz="4000">
                <a:solidFill>
                  <a:schemeClr val="tx1"/>
                </a:solidFill>
                <a:latin typeface="Courier" pitchFamily="49" charset="0"/>
              </a:defRPr>
            </a:lvl5pPr>
            <a:lvl6pPr marL="2504039" indent="-227640" algn="ctr" defTabSz="907398" eaLnBrk="0" fontAlgn="base" hangingPunct="0">
              <a:spcBef>
                <a:spcPct val="0"/>
              </a:spcBef>
              <a:spcAft>
                <a:spcPct val="0"/>
              </a:spcAft>
              <a:defRPr kumimoji="1" sz="4000">
                <a:solidFill>
                  <a:schemeClr val="tx1"/>
                </a:solidFill>
                <a:latin typeface="Courier" pitchFamily="49" charset="0"/>
              </a:defRPr>
            </a:lvl6pPr>
            <a:lvl7pPr marL="2959318" indent="-227640" algn="ctr" defTabSz="907398" eaLnBrk="0" fontAlgn="base" hangingPunct="0">
              <a:spcBef>
                <a:spcPct val="0"/>
              </a:spcBef>
              <a:spcAft>
                <a:spcPct val="0"/>
              </a:spcAft>
              <a:defRPr kumimoji="1" sz="4000">
                <a:solidFill>
                  <a:schemeClr val="tx1"/>
                </a:solidFill>
                <a:latin typeface="Courier" pitchFamily="49" charset="0"/>
              </a:defRPr>
            </a:lvl7pPr>
            <a:lvl8pPr marL="3414598" indent="-227640" algn="ctr" defTabSz="907398" eaLnBrk="0" fontAlgn="base" hangingPunct="0">
              <a:spcBef>
                <a:spcPct val="0"/>
              </a:spcBef>
              <a:spcAft>
                <a:spcPct val="0"/>
              </a:spcAft>
              <a:defRPr kumimoji="1" sz="4000">
                <a:solidFill>
                  <a:schemeClr val="tx1"/>
                </a:solidFill>
                <a:latin typeface="Courier" pitchFamily="49" charset="0"/>
              </a:defRPr>
            </a:lvl8pPr>
            <a:lvl9pPr marL="3869878" indent="-227640" algn="ctr" defTabSz="907398" eaLnBrk="0" fontAlgn="base" hangingPunct="0">
              <a:spcBef>
                <a:spcPct val="0"/>
              </a:spcBef>
              <a:spcAft>
                <a:spcPct val="0"/>
              </a:spcAft>
              <a:defRPr kumimoji="1" sz="4000">
                <a:solidFill>
                  <a:schemeClr val="tx1"/>
                </a:solidFill>
                <a:latin typeface="Courier" pitchFamily="49" charset="0"/>
              </a:defRPr>
            </a:lvl9pPr>
          </a:lstStyle>
          <a:p>
            <a:fld id="{28353851-EDC8-42B6-8661-3DA0EDFDFACB}" type="datetime1">
              <a:rPr kumimoji="0" lang="en-US" altLang="fi-FI" sz="1200">
                <a:latin typeface="Times New Roman" panose="02020603050405020304" pitchFamily="18" charset="0"/>
              </a:rPr>
              <a:pPr/>
              <a:t>2/7/2016</a:t>
            </a:fld>
            <a:endParaRPr kumimoji="0" lang="en-US" altLang="fi-FI" sz="1200">
              <a:latin typeface="Times New Roman" panose="02020603050405020304" pitchFamily="18" charset="0"/>
            </a:endParaRPr>
          </a:p>
        </p:txBody>
      </p:sp>
      <p:sp>
        <p:nvSpPr>
          <p:cNvPr id="7373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7398">
              <a:defRPr kumimoji="1" sz="4000">
                <a:solidFill>
                  <a:schemeClr val="tx1"/>
                </a:solidFill>
                <a:latin typeface="Courier" pitchFamily="49" charset="0"/>
              </a:defRPr>
            </a:lvl1pPr>
            <a:lvl2pPr marL="739830" indent="-284550" defTabSz="907398">
              <a:defRPr kumimoji="1" sz="4000">
                <a:solidFill>
                  <a:schemeClr val="tx1"/>
                </a:solidFill>
                <a:latin typeface="Courier" pitchFamily="49" charset="0"/>
              </a:defRPr>
            </a:lvl2pPr>
            <a:lvl3pPr marL="1138199" indent="-227640" defTabSz="907398">
              <a:defRPr kumimoji="1" sz="4000">
                <a:solidFill>
                  <a:schemeClr val="tx1"/>
                </a:solidFill>
                <a:latin typeface="Courier" pitchFamily="49" charset="0"/>
              </a:defRPr>
            </a:lvl3pPr>
            <a:lvl4pPr marL="1593479" indent="-227640" defTabSz="907398">
              <a:defRPr kumimoji="1" sz="4000">
                <a:solidFill>
                  <a:schemeClr val="tx1"/>
                </a:solidFill>
                <a:latin typeface="Courier" pitchFamily="49" charset="0"/>
              </a:defRPr>
            </a:lvl4pPr>
            <a:lvl5pPr marL="2048759" indent="-227640" defTabSz="907398">
              <a:defRPr kumimoji="1" sz="4000">
                <a:solidFill>
                  <a:schemeClr val="tx1"/>
                </a:solidFill>
                <a:latin typeface="Courier" pitchFamily="49" charset="0"/>
              </a:defRPr>
            </a:lvl5pPr>
            <a:lvl6pPr marL="2504039" indent="-227640" algn="ctr" defTabSz="907398" eaLnBrk="0" fontAlgn="base" hangingPunct="0">
              <a:spcBef>
                <a:spcPct val="0"/>
              </a:spcBef>
              <a:spcAft>
                <a:spcPct val="0"/>
              </a:spcAft>
              <a:defRPr kumimoji="1" sz="4000">
                <a:solidFill>
                  <a:schemeClr val="tx1"/>
                </a:solidFill>
                <a:latin typeface="Courier" pitchFamily="49" charset="0"/>
              </a:defRPr>
            </a:lvl6pPr>
            <a:lvl7pPr marL="2959318" indent="-227640" algn="ctr" defTabSz="907398" eaLnBrk="0" fontAlgn="base" hangingPunct="0">
              <a:spcBef>
                <a:spcPct val="0"/>
              </a:spcBef>
              <a:spcAft>
                <a:spcPct val="0"/>
              </a:spcAft>
              <a:defRPr kumimoji="1" sz="4000">
                <a:solidFill>
                  <a:schemeClr val="tx1"/>
                </a:solidFill>
                <a:latin typeface="Courier" pitchFamily="49" charset="0"/>
              </a:defRPr>
            </a:lvl7pPr>
            <a:lvl8pPr marL="3414598" indent="-227640" algn="ctr" defTabSz="907398" eaLnBrk="0" fontAlgn="base" hangingPunct="0">
              <a:spcBef>
                <a:spcPct val="0"/>
              </a:spcBef>
              <a:spcAft>
                <a:spcPct val="0"/>
              </a:spcAft>
              <a:defRPr kumimoji="1" sz="4000">
                <a:solidFill>
                  <a:schemeClr val="tx1"/>
                </a:solidFill>
                <a:latin typeface="Courier" pitchFamily="49" charset="0"/>
              </a:defRPr>
            </a:lvl8pPr>
            <a:lvl9pPr marL="3869878" indent="-227640" algn="ctr" defTabSz="907398" eaLnBrk="0" fontAlgn="base" hangingPunct="0">
              <a:spcBef>
                <a:spcPct val="0"/>
              </a:spcBef>
              <a:spcAft>
                <a:spcPct val="0"/>
              </a:spcAft>
              <a:defRPr kumimoji="1" sz="4000">
                <a:solidFill>
                  <a:schemeClr val="tx1"/>
                </a:solidFill>
                <a:latin typeface="Courier" pitchFamily="49" charset="0"/>
              </a:defRPr>
            </a:lvl9pPr>
          </a:lstStyle>
          <a:p>
            <a:fld id="{536586E3-6D2B-4401-BBB6-53F9A6848744}" type="slidenum">
              <a:rPr kumimoji="0" lang="en-US" altLang="fi-FI" sz="1200">
                <a:latin typeface="Times New Roman" panose="02020603050405020304" pitchFamily="18" charset="0"/>
              </a:rPr>
              <a:pPr/>
              <a:t>2</a:t>
            </a:fld>
            <a:endParaRPr kumimoji="0" lang="en-US" altLang="fi-FI" sz="1200">
              <a:latin typeface="Times New Roman" panose="02020603050405020304" pitchFamily="18" charset="0"/>
            </a:endParaRPr>
          </a:p>
        </p:txBody>
      </p:sp>
    </p:spTree>
    <p:extLst>
      <p:ext uri="{BB962C8B-B14F-4D97-AF65-F5344CB8AC3E}">
        <p14:creationId xmlns:p14="http://schemas.microsoft.com/office/powerpoint/2010/main" val="219176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Dian kuvan paikkamerkki 1"/>
          <p:cNvSpPr>
            <a:spLocks noGrp="1" noRot="1" noChangeAspect="1" noTextEdit="1"/>
          </p:cNvSpPr>
          <p:nvPr>
            <p:ph type="sldImg"/>
          </p:nvPr>
        </p:nvSpPr>
        <p:spPr>
          <a:ln/>
        </p:spPr>
      </p:sp>
      <p:sp>
        <p:nvSpPr>
          <p:cNvPr id="74755" name="Huomautusten paikkamerkki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i-FI" altLang="fi-FI" smtClean="0">
                <a:latin typeface="Arial" panose="020B0604020202020204" pitchFamily="34" charset="0"/>
              </a:rPr>
              <a:t>Viite, vaihda kuva…</a:t>
            </a:r>
          </a:p>
        </p:txBody>
      </p:sp>
      <p:sp>
        <p:nvSpPr>
          <p:cNvPr id="74756" name="Päivämäärän paikkamerkki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7398">
              <a:defRPr kumimoji="1" sz="4000">
                <a:solidFill>
                  <a:schemeClr val="tx1"/>
                </a:solidFill>
                <a:latin typeface="Courier" pitchFamily="49" charset="0"/>
              </a:defRPr>
            </a:lvl1pPr>
            <a:lvl2pPr marL="739830" indent="-284550" defTabSz="907398">
              <a:defRPr kumimoji="1" sz="4000">
                <a:solidFill>
                  <a:schemeClr val="tx1"/>
                </a:solidFill>
                <a:latin typeface="Courier" pitchFamily="49" charset="0"/>
              </a:defRPr>
            </a:lvl2pPr>
            <a:lvl3pPr marL="1138199" indent="-227640" defTabSz="907398">
              <a:defRPr kumimoji="1" sz="4000">
                <a:solidFill>
                  <a:schemeClr val="tx1"/>
                </a:solidFill>
                <a:latin typeface="Courier" pitchFamily="49" charset="0"/>
              </a:defRPr>
            </a:lvl3pPr>
            <a:lvl4pPr marL="1593479" indent="-227640" defTabSz="907398">
              <a:defRPr kumimoji="1" sz="4000">
                <a:solidFill>
                  <a:schemeClr val="tx1"/>
                </a:solidFill>
                <a:latin typeface="Courier" pitchFamily="49" charset="0"/>
              </a:defRPr>
            </a:lvl4pPr>
            <a:lvl5pPr marL="2048759" indent="-227640" defTabSz="907398">
              <a:defRPr kumimoji="1" sz="4000">
                <a:solidFill>
                  <a:schemeClr val="tx1"/>
                </a:solidFill>
                <a:latin typeface="Courier" pitchFamily="49" charset="0"/>
              </a:defRPr>
            </a:lvl5pPr>
            <a:lvl6pPr marL="2504039" indent="-227640" algn="ctr" defTabSz="907398" eaLnBrk="0" fontAlgn="base" hangingPunct="0">
              <a:spcBef>
                <a:spcPct val="0"/>
              </a:spcBef>
              <a:spcAft>
                <a:spcPct val="0"/>
              </a:spcAft>
              <a:defRPr kumimoji="1" sz="4000">
                <a:solidFill>
                  <a:schemeClr val="tx1"/>
                </a:solidFill>
                <a:latin typeface="Courier" pitchFamily="49" charset="0"/>
              </a:defRPr>
            </a:lvl6pPr>
            <a:lvl7pPr marL="2959318" indent="-227640" algn="ctr" defTabSz="907398" eaLnBrk="0" fontAlgn="base" hangingPunct="0">
              <a:spcBef>
                <a:spcPct val="0"/>
              </a:spcBef>
              <a:spcAft>
                <a:spcPct val="0"/>
              </a:spcAft>
              <a:defRPr kumimoji="1" sz="4000">
                <a:solidFill>
                  <a:schemeClr val="tx1"/>
                </a:solidFill>
                <a:latin typeface="Courier" pitchFamily="49" charset="0"/>
              </a:defRPr>
            </a:lvl7pPr>
            <a:lvl8pPr marL="3414598" indent="-227640" algn="ctr" defTabSz="907398" eaLnBrk="0" fontAlgn="base" hangingPunct="0">
              <a:spcBef>
                <a:spcPct val="0"/>
              </a:spcBef>
              <a:spcAft>
                <a:spcPct val="0"/>
              </a:spcAft>
              <a:defRPr kumimoji="1" sz="4000">
                <a:solidFill>
                  <a:schemeClr val="tx1"/>
                </a:solidFill>
                <a:latin typeface="Courier" pitchFamily="49" charset="0"/>
              </a:defRPr>
            </a:lvl8pPr>
            <a:lvl9pPr marL="3869878" indent="-227640" algn="ctr" defTabSz="907398" eaLnBrk="0" fontAlgn="base" hangingPunct="0">
              <a:spcBef>
                <a:spcPct val="0"/>
              </a:spcBef>
              <a:spcAft>
                <a:spcPct val="0"/>
              </a:spcAft>
              <a:defRPr kumimoji="1" sz="4000">
                <a:solidFill>
                  <a:schemeClr val="tx1"/>
                </a:solidFill>
                <a:latin typeface="Courier" pitchFamily="49" charset="0"/>
              </a:defRPr>
            </a:lvl9pPr>
          </a:lstStyle>
          <a:p>
            <a:fld id="{E38B9786-B880-4E79-9E50-F114C9305A27}" type="datetime1">
              <a:rPr kumimoji="0" lang="en-US" altLang="fi-FI" sz="1200">
                <a:latin typeface="Times New Roman" panose="02020603050405020304" pitchFamily="18" charset="0"/>
              </a:rPr>
              <a:pPr/>
              <a:t>2/7/2016</a:t>
            </a:fld>
            <a:endParaRPr kumimoji="0" lang="en-US" altLang="fi-FI" sz="1200">
              <a:latin typeface="Times New Roman" panose="02020603050405020304" pitchFamily="18" charset="0"/>
            </a:endParaRPr>
          </a:p>
        </p:txBody>
      </p:sp>
      <p:sp>
        <p:nvSpPr>
          <p:cNvPr id="74757" name="Dian numeron paikkamerkki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7398">
              <a:defRPr kumimoji="1" sz="4000">
                <a:solidFill>
                  <a:schemeClr val="tx1"/>
                </a:solidFill>
                <a:latin typeface="Courier" pitchFamily="49" charset="0"/>
              </a:defRPr>
            </a:lvl1pPr>
            <a:lvl2pPr marL="739830" indent="-284550" defTabSz="907398">
              <a:defRPr kumimoji="1" sz="4000">
                <a:solidFill>
                  <a:schemeClr val="tx1"/>
                </a:solidFill>
                <a:latin typeface="Courier" pitchFamily="49" charset="0"/>
              </a:defRPr>
            </a:lvl2pPr>
            <a:lvl3pPr marL="1138199" indent="-227640" defTabSz="907398">
              <a:defRPr kumimoji="1" sz="4000">
                <a:solidFill>
                  <a:schemeClr val="tx1"/>
                </a:solidFill>
                <a:latin typeface="Courier" pitchFamily="49" charset="0"/>
              </a:defRPr>
            </a:lvl3pPr>
            <a:lvl4pPr marL="1593479" indent="-227640" defTabSz="907398">
              <a:defRPr kumimoji="1" sz="4000">
                <a:solidFill>
                  <a:schemeClr val="tx1"/>
                </a:solidFill>
                <a:latin typeface="Courier" pitchFamily="49" charset="0"/>
              </a:defRPr>
            </a:lvl4pPr>
            <a:lvl5pPr marL="2048759" indent="-227640" defTabSz="907398">
              <a:defRPr kumimoji="1" sz="4000">
                <a:solidFill>
                  <a:schemeClr val="tx1"/>
                </a:solidFill>
                <a:latin typeface="Courier" pitchFamily="49" charset="0"/>
              </a:defRPr>
            </a:lvl5pPr>
            <a:lvl6pPr marL="2504039" indent="-227640" algn="ctr" defTabSz="907398" eaLnBrk="0" fontAlgn="base" hangingPunct="0">
              <a:spcBef>
                <a:spcPct val="0"/>
              </a:spcBef>
              <a:spcAft>
                <a:spcPct val="0"/>
              </a:spcAft>
              <a:defRPr kumimoji="1" sz="4000">
                <a:solidFill>
                  <a:schemeClr val="tx1"/>
                </a:solidFill>
                <a:latin typeface="Courier" pitchFamily="49" charset="0"/>
              </a:defRPr>
            </a:lvl6pPr>
            <a:lvl7pPr marL="2959318" indent="-227640" algn="ctr" defTabSz="907398" eaLnBrk="0" fontAlgn="base" hangingPunct="0">
              <a:spcBef>
                <a:spcPct val="0"/>
              </a:spcBef>
              <a:spcAft>
                <a:spcPct val="0"/>
              </a:spcAft>
              <a:defRPr kumimoji="1" sz="4000">
                <a:solidFill>
                  <a:schemeClr val="tx1"/>
                </a:solidFill>
                <a:latin typeface="Courier" pitchFamily="49" charset="0"/>
              </a:defRPr>
            </a:lvl7pPr>
            <a:lvl8pPr marL="3414598" indent="-227640" algn="ctr" defTabSz="907398" eaLnBrk="0" fontAlgn="base" hangingPunct="0">
              <a:spcBef>
                <a:spcPct val="0"/>
              </a:spcBef>
              <a:spcAft>
                <a:spcPct val="0"/>
              </a:spcAft>
              <a:defRPr kumimoji="1" sz="4000">
                <a:solidFill>
                  <a:schemeClr val="tx1"/>
                </a:solidFill>
                <a:latin typeface="Courier" pitchFamily="49" charset="0"/>
              </a:defRPr>
            </a:lvl8pPr>
            <a:lvl9pPr marL="3869878" indent="-227640" algn="ctr" defTabSz="907398" eaLnBrk="0" fontAlgn="base" hangingPunct="0">
              <a:spcBef>
                <a:spcPct val="0"/>
              </a:spcBef>
              <a:spcAft>
                <a:spcPct val="0"/>
              </a:spcAft>
              <a:defRPr kumimoji="1" sz="4000">
                <a:solidFill>
                  <a:schemeClr val="tx1"/>
                </a:solidFill>
                <a:latin typeface="Courier" pitchFamily="49" charset="0"/>
              </a:defRPr>
            </a:lvl9pPr>
          </a:lstStyle>
          <a:p>
            <a:fld id="{7318FCF9-9258-4897-AC30-9453F6E83D9F}" type="slidenum">
              <a:rPr kumimoji="0" lang="en-US" altLang="fi-FI" sz="1200">
                <a:latin typeface="Times New Roman" panose="02020603050405020304" pitchFamily="18" charset="0"/>
              </a:rPr>
              <a:pPr/>
              <a:t>3</a:t>
            </a:fld>
            <a:endParaRPr kumimoji="0" lang="en-US" altLang="fi-FI" sz="1200">
              <a:latin typeface="Times New Roman" panose="02020603050405020304" pitchFamily="18" charset="0"/>
            </a:endParaRPr>
          </a:p>
        </p:txBody>
      </p:sp>
    </p:spTree>
    <p:extLst>
      <p:ext uri="{BB962C8B-B14F-4D97-AF65-F5344CB8AC3E}">
        <p14:creationId xmlns:p14="http://schemas.microsoft.com/office/powerpoint/2010/main" val="4272821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Date Placeholder 3"/>
          <p:cNvSpPr>
            <a:spLocks noGrp="1"/>
          </p:cNvSpPr>
          <p:nvPr>
            <p:ph type="dt" idx="10"/>
          </p:nvPr>
        </p:nvSpPr>
        <p:spPr/>
        <p:txBody>
          <a:bodyPr/>
          <a:lstStyle/>
          <a:p>
            <a:pPr>
              <a:defRPr/>
            </a:pPr>
            <a:fld id="{85F2F9BF-750D-40A9-9BC4-F10C07181663}" type="datetime1">
              <a:rPr lang="en-US" smtClean="0"/>
              <a:pPr>
                <a:defRPr/>
              </a:pPr>
              <a:t>2/7/2016</a:t>
            </a:fld>
            <a:endParaRPr lang="en-US"/>
          </a:p>
        </p:txBody>
      </p:sp>
      <p:sp>
        <p:nvSpPr>
          <p:cNvPr id="5" name="Slide Number Placeholder 4"/>
          <p:cNvSpPr>
            <a:spLocks noGrp="1"/>
          </p:cNvSpPr>
          <p:nvPr>
            <p:ph type="sldNum" sz="quarter" idx="11"/>
          </p:nvPr>
        </p:nvSpPr>
        <p:spPr/>
        <p:txBody>
          <a:bodyPr/>
          <a:lstStyle/>
          <a:p>
            <a:fld id="{3AF3840D-E665-4E8A-9F3D-D9EC1F46132A}" type="slidenum">
              <a:rPr lang="en-US" altLang="fi-FI" smtClean="0"/>
              <a:pPr/>
              <a:t>4</a:t>
            </a:fld>
            <a:endParaRPr lang="en-US" altLang="fi-FI"/>
          </a:p>
        </p:txBody>
      </p:sp>
    </p:spTree>
    <p:extLst>
      <p:ext uri="{BB962C8B-B14F-4D97-AF65-F5344CB8AC3E}">
        <p14:creationId xmlns:p14="http://schemas.microsoft.com/office/powerpoint/2010/main" val="3482494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Päivämäärän paikkamerkki 3"/>
          <p:cNvSpPr>
            <a:spLocks noGrp="1"/>
          </p:cNvSpPr>
          <p:nvPr>
            <p:ph type="dt" idx="10"/>
          </p:nvPr>
        </p:nvSpPr>
        <p:spPr/>
        <p:txBody>
          <a:bodyPr/>
          <a:lstStyle/>
          <a:p>
            <a:pPr>
              <a:defRPr/>
            </a:pPr>
            <a:fld id="{85F2F9BF-750D-40A9-9BC4-F10C07181663}" type="datetime1">
              <a:rPr lang="en-US" smtClean="0"/>
              <a:pPr>
                <a:defRPr/>
              </a:pPr>
              <a:t>2/7/2016</a:t>
            </a:fld>
            <a:endParaRPr lang="en-US"/>
          </a:p>
        </p:txBody>
      </p:sp>
      <p:sp>
        <p:nvSpPr>
          <p:cNvPr id="5" name="Dian numeron paikkamerkki 4"/>
          <p:cNvSpPr>
            <a:spLocks noGrp="1"/>
          </p:cNvSpPr>
          <p:nvPr>
            <p:ph type="sldNum" sz="quarter" idx="11"/>
          </p:nvPr>
        </p:nvSpPr>
        <p:spPr/>
        <p:txBody>
          <a:bodyPr/>
          <a:lstStyle/>
          <a:p>
            <a:fld id="{3AF3840D-E665-4E8A-9F3D-D9EC1F46132A}" type="slidenum">
              <a:rPr lang="en-US" altLang="fi-FI" smtClean="0"/>
              <a:pPr/>
              <a:t>7</a:t>
            </a:fld>
            <a:endParaRPr lang="en-US" altLang="fi-FI"/>
          </a:p>
        </p:txBody>
      </p:sp>
    </p:spTree>
    <p:extLst>
      <p:ext uri="{BB962C8B-B14F-4D97-AF65-F5344CB8AC3E}">
        <p14:creationId xmlns:p14="http://schemas.microsoft.com/office/powerpoint/2010/main" val="3223527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1"/>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7398">
              <a:defRPr kumimoji="1" sz="4000">
                <a:solidFill>
                  <a:schemeClr val="tx1"/>
                </a:solidFill>
                <a:latin typeface="Courier" pitchFamily="49" charset="0"/>
              </a:defRPr>
            </a:lvl1pPr>
            <a:lvl2pPr marL="739830" indent="-284550" defTabSz="907398">
              <a:defRPr kumimoji="1" sz="4000">
                <a:solidFill>
                  <a:schemeClr val="tx1"/>
                </a:solidFill>
                <a:latin typeface="Courier" pitchFamily="49" charset="0"/>
              </a:defRPr>
            </a:lvl2pPr>
            <a:lvl3pPr marL="1138199" indent="-227640" defTabSz="907398">
              <a:defRPr kumimoji="1" sz="4000">
                <a:solidFill>
                  <a:schemeClr val="tx1"/>
                </a:solidFill>
                <a:latin typeface="Courier" pitchFamily="49" charset="0"/>
              </a:defRPr>
            </a:lvl3pPr>
            <a:lvl4pPr marL="1593479" indent="-227640" defTabSz="907398">
              <a:defRPr kumimoji="1" sz="4000">
                <a:solidFill>
                  <a:schemeClr val="tx1"/>
                </a:solidFill>
                <a:latin typeface="Courier" pitchFamily="49" charset="0"/>
              </a:defRPr>
            </a:lvl4pPr>
            <a:lvl5pPr marL="2048759" indent="-227640" defTabSz="907398">
              <a:defRPr kumimoji="1" sz="4000">
                <a:solidFill>
                  <a:schemeClr val="tx1"/>
                </a:solidFill>
                <a:latin typeface="Courier" pitchFamily="49" charset="0"/>
              </a:defRPr>
            </a:lvl5pPr>
            <a:lvl6pPr marL="2504039" indent="-227640" algn="ctr" defTabSz="907398" eaLnBrk="0" fontAlgn="base" hangingPunct="0">
              <a:spcBef>
                <a:spcPct val="0"/>
              </a:spcBef>
              <a:spcAft>
                <a:spcPct val="0"/>
              </a:spcAft>
              <a:defRPr kumimoji="1" sz="4000">
                <a:solidFill>
                  <a:schemeClr val="tx1"/>
                </a:solidFill>
                <a:latin typeface="Courier" pitchFamily="49" charset="0"/>
              </a:defRPr>
            </a:lvl6pPr>
            <a:lvl7pPr marL="2959318" indent="-227640" algn="ctr" defTabSz="907398" eaLnBrk="0" fontAlgn="base" hangingPunct="0">
              <a:spcBef>
                <a:spcPct val="0"/>
              </a:spcBef>
              <a:spcAft>
                <a:spcPct val="0"/>
              </a:spcAft>
              <a:defRPr kumimoji="1" sz="4000">
                <a:solidFill>
                  <a:schemeClr val="tx1"/>
                </a:solidFill>
                <a:latin typeface="Courier" pitchFamily="49" charset="0"/>
              </a:defRPr>
            </a:lvl7pPr>
            <a:lvl8pPr marL="3414598" indent="-227640" algn="ctr" defTabSz="907398" eaLnBrk="0" fontAlgn="base" hangingPunct="0">
              <a:spcBef>
                <a:spcPct val="0"/>
              </a:spcBef>
              <a:spcAft>
                <a:spcPct val="0"/>
              </a:spcAft>
              <a:defRPr kumimoji="1" sz="4000">
                <a:solidFill>
                  <a:schemeClr val="tx1"/>
                </a:solidFill>
                <a:latin typeface="Courier" pitchFamily="49" charset="0"/>
              </a:defRPr>
            </a:lvl8pPr>
            <a:lvl9pPr marL="3869878" indent="-227640" algn="ctr" defTabSz="907398" eaLnBrk="0" fontAlgn="base" hangingPunct="0">
              <a:spcBef>
                <a:spcPct val="0"/>
              </a:spcBef>
              <a:spcAft>
                <a:spcPct val="0"/>
              </a:spcAft>
              <a:defRPr kumimoji="1" sz="4000">
                <a:solidFill>
                  <a:schemeClr val="tx1"/>
                </a:solidFill>
                <a:latin typeface="Courier" pitchFamily="49" charset="0"/>
              </a:defRPr>
            </a:lvl9pPr>
          </a:lstStyle>
          <a:p>
            <a:fld id="{1C2B7C32-440B-44BA-8B12-2D33F78A5C58}" type="datetime1">
              <a:rPr kumimoji="0" lang="en-US" altLang="fi-FI" sz="1200">
                <a:latin typeface="Times New Roman" panose="02020603050405020304" pitchFamily="18" charset="0"/>
              </a:rPr>
              <a:pPr/>
              <a:t>2/7/2016</a:t>
            </a:fld>
            <a:endParaRPr kumimoji="0" lang="en-US" altLang="fi-FI" sz="1200">
              <a:latin typeface="Times New Roman" panose="02020603050405020304" pitchFamily="18" charset="0"/>
            </a:endParaRPr>
          </a:p>
        </p:txBody>
      </p:sp>
      <p:sp>
        <p:nvSpPr>
          <p:cNvPr id="82947"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7398">
              <a:defRPr kumimoji="1" sz="4000">
                <a:solidFill>
                  <a:schemeClr val="tx1"/>
                </a:solidFill>
                <a:latin typeface="Courier" pitchFamily="49" charset="0"/>
              </a:defRPr>
            </a:lvl1pPr>
            <a:lvl2pPr marL="739830" indent="-284550" defTabSz="907398">
              <a:defRPr kumimoji="1" sz="4000">
                <a:solidFill>
                  <a:schemeClr val="tx1"/>
                </a:solidFill>
                <a:latin typeface="Courier" pitchFamily="49" charset="0"/>
              </a:defRPr>
            </a:lvl2pPr>
            <a:lvl3pPr marL="1138199" indent="-227640" defTabSz="907398">
              <a:defRPr kumimoji="1" sz="4000">
                <a:solidFill>
                  <a:schemeClr val="tx1"/>
                </a:solidFill>
                <a:latin typeface="Courier" pitchFamily="49" charset="0"/>
              </a:defRPr>
            </a:lvl3pPr>
            <a:lvl4pPr marL="1593479" indent="-227640" defTabSz="907398">
              <a:defRPr kumimoji="1" sz="4000">
                <a:solidFill>
                  <a:schemeClr val="tx1"/>
                </a:solidFill>
                <a:latin typeface="Courier" pitchFamily="49" charset="0"/>
              </a:defRPr>
            </a:lvl4pPr>
            <a:lvl5pPr marL="2048759" indent="-227640" defTabSz="907398">
              <a:defRPr kumimoji="1" sz="4000">
                <a:solidFill>
                  <a:schemeClr val="tx1"/>
                </a:solidFill>
                <a:latin typeface="Courier" pitchFamily="49" charset="0"/>
              </a:defRPr>
            </a:lvl5pPr>
            <a:lvl6pPr marL="2504039" indent="-227640" algn="ctr" defTabSz="907398" eaLnBrk="0" fontAlgn="base" hangingPunct="0">
              <a:spcBef>
                <a:spcPct val="0"/>
              </a:spcBef>
              <a:spcAft>
                <a:spcPct val="0"/>
              </a:spcAft>
              <a:defRPr kumimoji="1" sz="4000">
                <a:solidFill>
                  <a:schemeClr val="tx1"/>
                </a:solidFill>
                <a:latin typeface="Courier" pitchFamily="49" charset="0"/>
              </a:defRPr>
            </a:lvl6pPr>
            <a:lvl7pPr marL="2959318" indent="-227640" algn="ctr" defTabSz="907398" eaLnBrk="0" fontAlgn="base" hangingPunct="0">
              <a:spcBef>
                <a:spcPct val="0"/>
              </a:spcBef>
              <a:spcAft>
                <a:spcPct val="0"/>
              </a:spcAft>
              <a:defRPr kumimoji="1" sz="4000">
                <a:solidFill>
                  <a:schemeClr val="tx1"/>
                </a:solidFill>
                <a:latin typeface="Courier" pitchFamily="49" charset="0"/>
              </a:defRPr>
            </a:lvl7pPr>
            <a:lvl8pPr marL="3414598" indent="-227640" algn="ctr" defTabSz="907398" eaLnBrk="0" fontAlgn="base" hangingPunct="0">
              <a:spcBef>
                <a:spcPct val="0"/>
              </a:spcBef>
              <a:spcAft>
                <a:spcPct val="0"/>
              </a:spcAft>
              <a:defRPr kumimoji="1" sz="4000">
                <a:solidFill>
                  <a:schemeClr val="tx1"/>
                </a:solidFill>
                <a:latin typeface="Courier" pitchFamily="49" charset="0"/>
              </a:defRPr>
            </a:lvl8pPr>
            <a:lvl9pPr marL="3869878" indent="-227640" algn="ctr" defTabSz="907398" eaLnBrk="0" fontAlgn="base" hangingPunct="0">
              <a:spcBef>
                <a:spcPct val="0"/>
              </a:spcBef>
              <a:spcAft>
                <a:spcPct val="0"/>
              </a:spcAft>
              <a:defRPr kumimoji="1" sz="4000">
                <a:solidFill>
                  <a:schemeClr val="tx1"/>
                </a:solidFill>
                <a:latin typeface="Courier" pitchFamily="49" charset="0"/>
              </a:defRPr>
            </a:lvl9pPr>
          </a:lstStyle>
          <a:p>
            <a:fld id="{2FA07B5F-7386-4352-9007-F01B09DC39C2}" type="slidenum">
              <a:rPr kumimoji="0" lang="en-US" altLang="fi-FI" sz="1200">
                <a:latin typeface="Times New Roman" panose="02020603050405020304" pitchFamily="18" charset="0"/>
              </a:rPr>
              <a:pPr/>
              <a:t>23</a:t>
            </a:fld>
            <a:endParaRPr kumimoji="0" lang="en-US" altLang="fi-FI" sz="1200">
              <a:latin typeface="Times New Roman" panose="02020603050405020304" pitchFamily="18" charset="0"/>
            </a:endParaRPr>
          </a:p>
        </p:txBody>
      </p:sp>
      <p:sp>
        <p:nvSpPr>
          <p:cNvPr id="82948" name="Rectangle 2"/>
          <p:cNvSpPr>
            <a:spLocks noGrp="1" noRot="1" noChangeAspect="1" noChangeArrowheads="1" noTextEdit="1"/>
          </p:cNvSpPr>
          <p:nvPr>
            <p:ph type="sldImg"/>
          </p:nvPr>
        </p:nvSpPr>
        <p:spPr>
          <a:ln/>
        </p:spPr>
      </p:sp>
      <p:sp>
        <p:nvSpPr>
          <p:cNvPr id="829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i-FI" altLang="fi-FI" smtClean="0">
                <a:latin typeface="Arial" panose="020B0604020202020204" pitchFamily="34" charset="0"/>
              </a:rPr>
              <a:t>Cochranessa oli 134 sch ja 168 dep/anxi meta-analyysia</a:t>
            </a:r>
          </a:p>
        </p:txBody>
      </p:sp>
    </p:spTree>
    <p:extLst>
      <p:ext uri="{BB962C8B-B14F-4D97-AF65-F5344CB8AC3E}">
        <p14:creationId xmlns:p14="http://schemas.microsoft.com/office/powerpoint/2010/main" val="4240956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fi-FI"/>
          </a:p>
        </p:txBody>
      </p:sp>
      <p:sp>
        <p:nvSpPr>
          <p:cNvPr id="5" name="Rectangle 9"/>
          <p:cNvSpPr>
            <a:spLocks noChangeArrowheads="1"/>
          </p:cNvSpPr>
          <p:nvPr/>
        </p:nvSpPr>
        <p:spPr bwMode="auto">
          <a:xfrm>
            <a:off x="2819400" y="1981200"/>
            <a:ext cx="6096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pPr algn="l">
              <a:spcBef>
                <a:spcPct val="20000"/>
              </a:spcBef>
              <a:buClr>
                <a:schemeClr val="hlink"/>
              </a:buClr>
              <a:buSzPct val="50000"/>
              <a:buFont typeface="Monotype Sorts" panose="05010101010101010101" pitchFamily="2" charset="2"/>
              <a:buNone/>
            </a:pPr>
            <a:r>
              <a:rPr lang="en-US" altLang="fi-FI" sz="2400">
                <a:latin typeface="Arial" panose="020B0604020202020204" pitchFamily="34" charset="0"/>
              </a:rPr>
              <a:t>Click to edit Master text styles</a:t>
            </a:r>
          </a:p>
          <a:p>
            <a:pPr algn="l">
              <a:spcBef>
                <a:spcPct val="20000"/>
              </a:spcBef>
              <a:buClr>
                <a:schemeClr val="hlink"/>
              </a:buClr>
              <a:buSzPct val="50000"/>
              <a:buFont typeface="Monotype Sorts" panose="05010101010101010101" pitchFamily="2" charset="2"/>
              <a:buNone/>
            </a:pPr>
            <a:r>
              <a:rPr lang="en-US" altLang="fi-FI" sz="2400">
                <a:latin typeface="Arial" panose="020B0604020202020204" pitchFamily="34" charset="0"/>
              </a:rPr>
              <a:t>Second Level</a:t>
            </a:r>
          </a:p>
          <a:p>
            <a:pPr algn="l">
              <a:spcBef>
                <a:spcPct val="20000"/>
              </a:spcBef>
              <a:buClr>
                <a:schemeClr val="hlink"/>
              </a:buClr>
              <a:buSzPct val="50000"/>
              <a:buFont typeface="Monotype Sorts" panose="05010101010101010101" pitchFamily="2" charset="2"/>
              <a:buNone/>
            </a:pPr>
            <a:r>
              <a:rPr lang="en-US" altLang="fi-FI" sz="2400">
                <a:latin typeface="Arial" panose="020B0604020202020204" pitchFamily="34" charset="0"/>
              </a:rPr>
              <a:t>Third Level</a:t>
            </a:r>
          </a:p>
          <a:p>
            <a:pPr algn="l">
              <a:spcBef>
                <a:spcPct val="20000"/>
              </a:spcBef>
              <a:buClr>
                <a:schemeClr val="hlink"/>
              </a:buClr>
              <a:buSzPct val="50000"/>
              <a:buFont typeface="Monotype Sorts" panose="05010101010101010101" pitchFamily="2" charset="2"/>
              <a:buNone/>
            </a:pPr>
            <a:r>
              <a:rPr lang="en-US" altLang="fi-FI" sz="2400">
                <a:latin typeface="Arial" panose="020B0604020202020204" pitchFamily="34" charset="0"/>
              </a:rPr>
              <a:t>Fourth Level</a:t>
            </a:r>
          </a:p>
          <a:p>
            <a:pPr algn="l">
              <a:spcBef>
                <a:spcPct val="20000"/>
              </a:spcBef>
              <a:buClr>
                <a:schemeClr val="hlink"/>
              </a:buClr>
              <a:buSzPct val="50000"/>
              <a:buFont typeface="Monotype Sorts" panose="05010101010101010101" pitchFamily="2" charset="2"/>
              <a:buNone/>
            </a:pPr>
            <a:r>
              <a:rPr lang="en-US" altLang="fi-FI" sz="2400">
                <a:latin typeface="Arial" panose="020B0604020202020204" pitchFamily="34" charset="0"/>
              </a:rPr>
              <a:t>Fifth Level</a:t>
            </a:r>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buFont typeface="Monotype Sorts" pitchFamily="2" charset="2"/>
              <a:buNone/>
              <a:defRPr sz="2400"/>
            </a:lvl1pPr>
          </a:lstStyle>
          <a:p>
            <a:r>
              <a:rPr lang="en-US"/>
              <a:t>Click to edit Master subtitle style</a:t>
            </a:r>
          </a:p>
        </p:txBody>
      </p:sp>
      <p:sp>
        <p:nvSpPr>
          <p:cNvPr id="6" name="Rectangle 8"/>
          <p:cNvSpPr>
            <a:spLocks noGrp="1" noChangeArrowheads="1"/>
          </p:cNvSpPr>
          <p:nvPr>
            <p:ph type="sldNum" sz="quarter" idx="10"/>
          </p:nvPr>
        </p:nvSpPr>
        <p:spPr/>
        <p:txBody>
          <a:bodyPr/>
          <a:lstStyle>
            <a:lvl1pPr>
              <a:defRPr/>
            </a:lvl1pPr>
          </a:lstStyle>
          <a:p>
            <a:fld id="{5C594A3C-A74A-4648-A6BA-6A60B21D6501}" type="slidenum">
              <a:rPr lang="en-US" altLang="fi-FI"/>
              <a:pPr/>
              <a:t>‹#›</a:t>
            </a:fld>
            <a:endParaRPr lang="en-US" altLang="fi-FI"/>
          </a:p>
        </p:txBody>
      </p:sp>
    </p:spTree>
    <p:extLst>
      <p:ext uri="{BB962C8B-B14F-4D97-AF65-F5344CB8AC3E}">
        <p14:creationId xmlns:p14="http://schemas.microsoft.com/office/powerpoint/2010/main" val="155886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7"/>
          <p:cNvSpPr>
            <a:spLocks noGrp="1" noChangeArrowheads="1"/>
          </p:cNvSpPr>
          <p:nvPr>
            <p:ph type="sldNum" sz="quarter" idx="10"/>
          </p:nvPr>
        </p:nvSpPr>
        <p:spPr>
          <a:ln/>
        </p:spPr>
        <p:txBody>
          <a:bodyPr/>
          <a:lstStyle>
            <a:lvl1pPr>
              <a:defRPr/>
            </a:lvl1pPr>
          </a:lstStyle>
          <a:p>
            <a:fld id="{EFAF11EA-8842-4AC7-A5AF-E5871AB96FCB}" type="slidenum">
              <a:rPr lang="en-US" altLang="fi-FI"/>
              <a:pPr/>
              <a:t>‹#›</a:t>
            </a:fld>
            <a:endParaRPr lang="en-US" altLang="fi-FI"/>
          </a:p>
        </p:txBody>
      </p:sp>
    </p:spTree>
    <p:extLst>
      <p:ext uri="{BB962C8B-B14F-4D97-AF65-F5344CB8AC3E}">
        <p14:creationId xmlns:p14="http://schemas.microsoft.com/office/powerpoint/2010/main" val="4126512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7"/>
          <p:cNvSpPr>
            <a:spLocks noGrp="1" noChangeArrowheads="1"/>
          </p:cNvSpPr>
          <p:nvPr>
            <p:ph type="sldNum" sz="quarter" idx="10"/>
          </p:nvPr>
        </p:nvSpPr>
        <p:spPr>
          <a:ln/>
        </p:spPr>
        <p:txBody>
          <a:bodyPr/>
          <a:lstStyle>
            <a:lvl1pPr>
              <a:defRPr/>
            </a:lvl1pPr>
          </a:lstStyle>
          <a:p>
            <a:fld id="{7199D938-A7F4-48F7-968A-8A700B642BC0}" type="slidenum">
              <a:rPr lang="en-US" altLang="fi-FI"/>
              <a:pPr/>
              <a:t>‹#›</a:t>
            </a:fld>
            <a:endParaRPr lang="en-US" altLang="fi-FI"/>
          </a:p>
        </p:txBody>
      </p:sp>
    </p:spTree>
    <p:extLst>
      <p:ext uri="{BB962C8B-B14F-4D97-AF65-F5344CB8AC3E}">
        <p14:creationId xmlns:p14="http://schemas.microsoft.com/office/powerpoint/2010/main" val="1113906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fi-FI"/>
          </a:p>
        </p:txBody>
      </p:sp>
      <p:sp>
        <p:nvSpPr>
          <p:cNvPr id="3" name="Table Placeholder 2"/>
          <p:cNvSpPr>
            <a:spLocks noGrp="1"/>
          </p:cNvSpPr>
          <p:nvPr>
            <p:ph type="tbl" idx="1"/>
          </p:nvPr>
        </p:nvSpPr>
        <p:spPr>
          <a:xfrm>
            <a:off x="2819400" y="1981200"/>
            <a:ext cx="6096000" cy="4114800"/>
          </a:xfrm>
        </p:spPr>
        <p:txBody>
          <a:bodyPr/>
          <a:lstStyle/>
          <a:p>
            <a:pPr lvl="0"/>
            <a:endParaRPr lang="fi-FI" noProof="0" smtClean="0"/>
          </a:p>
        </p:txBody>
      </p:sp>
      <p:sp>
        <p:nvSpPr>
          <p:cNvPr id="4" name="Rectangle 7"/>
          <p:cNvSpPr>
            <a:spLocks noGrp="1" noChangeArrowheads="1"/>
          </p:cNvSpPr>
          <p:nvPr>
            <p:ph type="sldNum" sz="quarter" idx="10"/>
          </p:nvPr>
        </p:nvSpPr>
        <p:spPr>
          <a:ln/>
        </p:spPr>
        <p:txBody>
          <a:bodyPr/>
          <a:lstStyle>
            <a:lvl1pPr>
              <a:defRPr/>
            </a:lvl1pPr>
          </a:lstStyle>
          <a:p>
            <a:fld id="{089FD79D-33F0-4A66-BC46-87B5B320477A}" type="slidenum">
              <a:rPr lang="en-US" altLang="fi-FI"/>
              <a:pPr/>
              <a:t>‹#›</a:t>
            </a:fld>
            <a:endParaRPr lang="en-US" altLang="fi-FI"/>
          </a:p>
        </p:txBody>
      </p:sp>
    </p:spTree>
    <p:extLst>
      <p:ext uri="{BB962C8B-B14F-4D97-AF65-F5344CB8AC3E}">
        <p14:creationId xmlns:p14="http://schemas.microsoft.com/office/powerpoint/2010/main" val="3853565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7"/>
          <p:cNvSpPr>
            <a:spLocks noGrp="1" noChangeArrowheads="1"/>
          </p:cNvSpPr>
          <p:nvPr>
            <p:ph type="sldNum" sz="quarter" idx="10"/>
          </p:nvPr>
        </p:nvSpPr>
        <p:spPr>
          <a:ln/>
        </p:spPr>
        <p:txBody>
          <a:bodyPr/>
          <a:lstStyle>
            <a:lvl1pPr>
              <a:defRPr/>
            </a:lvl1pPr>
          </a:lstStyle>
          <a:p>
            <a:fld id="{4DA2D36C-58E9-4CEB-A9A6-EC79FABD54C9}" type="slidenum">
              <a:rPr lang="en-US" altLang="fi-FI"/>
              <a:pPr/>
              <a:t>‹#›</a:t>
            </a:fld>
            <a:endParaRPr lang="en-US" altLang="fi-FI"/>
          </a:p>
        </p:txBody>
      </p:sp>
    </p:spTree>
    <p:extLst>
      <p:ext uri="{BB962C8B-B14F-4D97-AF65-F5344CB8AC3E}">
        <p14:creationId xmlns:p14="http://schemas.microsoft.com/office/powerpoint/2010/main" val="3958644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sldNum" sz="quarter" idx="10"/>
          </p:nvPr>
        </p:nvSpPr>
        <p:spPr>
          <a:ln/>
        </p:spPr>
        <p:txBody>
          <a:bodyPr/>
          <a:lstStyle>
            <a:lvl1pPr>
              <a:defRPr/>
            </a:lvl1pPr>
          </a:lstStyle>
          <a:p>
            <a:fld id="{98C73B79-0716-46A7-B3EA-E5BBCFDB0BBB}" type="slidenum">
              <a:rPr lang="en-US" altLang="fi-FI"/>
              <a:pPr/>
              <a:t>‹#›</a:t>
            </a:fld>
            <a:endParaRPr lang="en-US" altLang="fi-FI"/>
          </a:p>
        </p:txBody>
      </p:sp>
    </p:spTree>
    <p:extLst>
      <p:ext uri="{BB962C8B-B14F-4D97-AF65-F5344CB8AC3E}">
        <p14:creationId xmlns:p14="http://schemas.microsoft.com/office/powerpoint/2010/main" val="289936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7"/>
          <p:cNvSpPr>
            <a:spLocks noGrp="1" noChangeArrowheads="1"/>
          </p:cNvSpPr>
          <p:nvPr>
            <p:ph type="sldNum" sz="quarter" idx="10"/>
          </p:nvPr>
        </p:nvSpPr>
        <p:spPr>
          <a:ln/>
        </p:spPr>
        <p:txBody>
          <a:bodyPr/>
          <a:lstStyle>
            <a:lvl1pPr>
              <a:defRPr/>
            </a:lvl1pPr>
          </a:lstStyle>
          <a:p>
            <a:fld id="{46B3CA71-0811-479E-9059-2E307E6BF830}" type="slidenum">
              <a:rPr lang="en-US" altLang="fi-FI"/>
              <a:pPr/>
              <a:t>‹#›</a:t>
            </a:fld>
            <a:endParaRPr lang="en-US" altLang="fi-FI"/>
          </a:p>
        </p:txBody>
      </p:sp>
    </p:spTree>
    <p:extLst>
      <p:ext uri="{BB962C8B-B14F-4D97-AF65-F5344CB8AC3E}">
        <p14:creationId xmlns:p14="http://schemas.microsoft.com/office/powerpoint/2010/main" val="1839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Rectangle 7"/>
          <p:cNvSpPr>
            <a:spLocks noGrp="1" noChangeArrowheads="1"/>
          </p:cNvSpPr>
          <p:nvPr>
            <p:ph type="sldNum" sz="quarter" idx="10"/>
          </p:nvPr>
        </p:nvSpPr>
        <p:spPr>
          <a:ln/>
        </p:spPr>
        <p:txBody>
          <a:bodyPr/>
          <a:lstStyle>
            <a:lvl1pPr>
              <a:defRPr/>
            </a:lvl1pPr>
          </a:lstStyle>
          <a:p>
            <a:fld id="{F8D10258-29DC-4DE3-BE31-65B384CD15CA}" type="slidenum">
              <a:rPr lang="en-US" altLang="fi-FI"/>
              <a:pPr/>
              <a:t>‹#›</a:t>
            </a:fld>
            <a:endParaRPr lang="en-US" altLang="fi-FI"/>
          </a:p>
        </p:txBody>
      </p:sp>
    </p:spTree>
    <p:extLst>
      <p:ext uri="{BB962C8B-B14F-4D97-AF65-F5344CB8AC3E}">
        <p14:creationId xmlns:p14="http://schemas.microsoft.com/office/powerpoint/2010/main" val="1738622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Rectangle 7"/>
          <p:cNvSpPr>
            <a:spLocks noGrp="1" noChangeArrowheads="1"/>
          </p:cNvSpPr>
          <p:nvPr>
            <p:ph type="sldNum" sz="quarter" idx="10"/>
          </p:nvPr>
        </p:nvSpPr>
        <p:spPr>
          <a:ln/>
        </p:spPr>
        <p:txBody>
          <a:bodyPr/>
          <a:lstStyle>
            <a:lvl1pPr>
              <a:defRPr/>
            </a:lvl1pPr>
          </a:lstStyle>
          <a:p>
            <a:fld id="{B1D9091C-3217-4262-AB8A-54B9EE73FD29}" type="slidenum">
              <a:rPr lang="en-US" altLang="fi-FI"/>
              <a:pPr/>
              <a:t>‹#›</a:t>
            </a:fld>
            <a:endParaRPr lang="en-US" altLang="fi-FI"/>
          </a:p>
        </p:txBody>
      </p:sp>
    </p:spTree>
    <p:extLst>
      <p:ext uri="{BB962C8B-B14F-4D97-AF65-F5344CB8AC3E}">
        <p14:creationId xmlns:p14="http://schemas.microsoft.com/office/powerpoint/2010/main" val="3596581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fld id="{FC8F853F-B1C6-46A1-B450-957BC5D6EAAA}" type="slidenum">
              <a:rPr lang="en-US" altLang="fi-FI"/>
              <a:pPr/>
              <a:t>‹#›</a:t>
            </a:fld>
            <a:endParaRPr lang="en-US" altLang="fi-FI"/>
          </a:p>
        </p:txBody>
      </p:sp>
    </p:spTree>
    <p:extLst>
      <p:ext uri="{BB962C8B-B14F-4D97-AF65-F5344CB8AC3E}">
        <p14:creationId xmlns:p14="http://schemas.microsoft.com/office/powerpoint/2010/main" val="2233229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fld id="{7C4C9309-AD5E-4200-945B-D019776CE567}" type="slidenum">
              <a:rPr lang="en-US" altLang="fi-FI"/>
              <a:pPr/>
              <a:t>‹#›</a:t>
            </a:fld>
            <a:endParaRPr lang="en-US" altLang="fi-FI"/>
          </a:p>
        </p:txBody>
      </p:sp>
    </p:spTree>
    <p:extLst>
      <p:ext uri="{BB962C8B-B14F-4D97-AF65-F5344CB8AC3E}">
        <p14:creationId xmlns:p14="http://schemas.microsoft.com/office/powerpoint/2010/main" val="4085424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fld id="{98272888-E123-49AE-8DD2-2419159FA649}" type="slidenum">
              <a:rPr lang="en-US" altLang="fi-FI"/>
              <a:pPr/>
              <a:t>‹#›</a:t>
            </a:fld>
            <a:endParaRPr lang="en-US" altLang="fi-FI"/>
          </a:p>
        </p:txBody>
      </p:sp>
    </p:spTree>
    <p:extLst>
      <p:ext uri="{BB962C8B-B14F-4D97-AF65-F5344CB8AC3E}">
        <p14:creationId xmlns:p14="http://schemas.microsoft.com/office/powerpoint/2010/main" val="3047773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99FF66"/>
            </a:gs>
          </a:gsLst>
          <a:lin ang="5400000" scaled="1"/>
        </a:gra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819400" y="609600"/>
            <a:ext cx="6096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fi-FI" smtClean="0"/>
              <a:t>Click to edit Master title style</a:t>
            </a:r>
          </a:p>
        </p:txBody>
      </p:sp>
      <p:sp>
        <p:nvSpPr>
          <p:cNvPr id="1027" name="Rectangle 4"/>
          <p:cNvSpPr>
            <a:spLocks noGrp="1" noChangeArrowheads="1"/>
          </p:cNvSpPr>
          <p:nvPr>
            <p:ph type="body" idx="1"/>
          </p:nvPr>
        </p:nvSpPr>
        <p:spPr bwMode="auto">
          <a:xfrm>
            <a:off x="2819400" y="1981200"/>
            <a:ext cx="6096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fi-FI" smtClean="0"/>
              <a:t>Click to edit Master text styles</a:t>
            </a:r>
          </a:p>
          <a:p>
            <a:pPr lvl="1"/>
            <a:r>
              <a:rPr lang="en-US" altLang="fi-FI" smtClean="0"/>
              <a:t>Second Level</a:t>
            </a:r>
          </a:p>
          <a:p>
            <a:pPr lvl="2"/>
            <a:r>
              <a:rPr lang="en-US" altLang="fi-FI" smtClean="0"/>
              <a:t>Third Level</a:t>
            </a:r>
          </a:p>
          <a:p>
            <a:pPr lvl="3"/>
            <a:r>
              <a:rPr lang="en-US" altLang="fi-FI" smtClean="0"/>
              <a:t>Fourth Level</a:t>
            </a:r>
          </a:p>
          <a:p>
            <a:pPr lvl="4"/>
            <a:r>
              <a:rPr lang="en-US" altLang="fi-FI" smtClean="0"/>
              <a:t>Fifth Level</a:t>
            </a:r>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hlink"/>
                </a:solidFill>
                <a:latin typeface="Arial" panose="020B0604020202020204" pitchFamily="34" charset="0"/>
              </a:defRPr>
            </a:lvl1pPr>
          </a:lstStyle>
          <a:p>
            <a:fld id="{2D472CAA-6582-4289-A521-0F0F2B84E6B3}" type="slidenum">
              <a:rPr lang="en-US" altLang="fi-FI"/>
              <a:pPr/>
              <a:t>‹#›</a:t>
            </a:fld>
            <a:endParaRPr lang="en-US" altLang="fi-FI"/>
          </a:p>
        </p:txBody>
      </p:sp>
    </p:spTree>
  </p:cSld>
  <p:clrMap bg1="dk2" tx1="lt1" bg2="dk1" tx2="lt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ftr="0" dt="0"/>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anose="05010101010101010101" pitchFamily="2" charset="2"/>
        <a:buChar char="n"/>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9966"/>
        </a:buClr>
        <a:buSzPct val="75000"/>
        <a:buFont typeface="Monotype Sorts" panose="05010101010101010101" pitchFamily="2" charset="2"/>
        <a:buChar char="u"/>
        <a:defRPr kumimoji="1" sz="2600">
          <a:solidFill>
            <a:schemeClr val="tx1"/>
          </a:solidFill>
          <a:latin typeface="+mn-lt"/>
        </a:defRPr>
      </a:lvl2pPr>
      <a:lvl3pPr marL="1143000" indent="-228600" algn="l" rtl="0" eaLnBrk="0" fontAlgn="base" hangingPunct="0">
        <a:spcBef>
          <a:spcPct val="20000"/>
        </a:spcBef>
        <a:spcAft>
          <a:spcPct val="0"/>
        </a:spcAft>
        <a:buClr>
          <a:schemeClr val="hlink"/>
        </a:buClr>
        <a:buSzPct val="65000"/>
        <a:buFont typeface="Monotype Sorts" panose="05010101010101010101" pitchFamily="2" charset="2"/>
        <a:buChar char="F"/>
        <a:defRPr kumimoji="1" sz="2400">
          <a:solidFill>
            <a:schemeClr val="tx1"/>
          </a:solidFill>
          <a:latin typeface="+mn-lt"/>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835696" y="1844824"/>
            <a:ext cx="6480720" cy="1143000"/>
          </a:xfrm>
          <a:noFill/>
        </p:spPr>
        <p:txBody>
          <a:bodyPr/>
          <a:lstStyle/>
          <a:p>
            <a:r>
              <a:rPr lang="fi-FI" altLang="fi-FI" sz="6600" dirty="0" smtClean="0">
                <a:solidFill>
                  <a:schemeClr val="bg1"/>
                </a:solidFill>
              </a:rPr>
              <a:t>Systemaattiset katsaukset ja meta-analyysit</a:t>
            </a:r>
            <a:br>
              <a:rPr lang="fi-FI" altLang="fi-FI" sz="6600" dirty="0" smtClean="0">
                <a:solidFill>
                  <a:schemeClr val="bg1"/>
                </a:solidFill>
              </a:rPr>
            </a:br>
            <a:r>
              <a:rPr lang="fi-FI" altLang="fi-FI" sz="6600" dirty="0">
                <a:solidFill>
                  <a:schemeClr val="bg1"/>
                </a:solidFill>
              </a:rPr>
              <a:t/>
            </a:r>
            <a:br>
              <a:rPr lang="fi-FI" altLang="fi-FI" sz="6600" dirty="0">
                <a:solidFill>
                  <a:schemeClr val="bg1"/>
                </a:solidFill>
              </a:rPr>
            </a:br>
            <a:r>
              <a:rPr lang="fi-FI" altLang="fi-FI" sz="5400" dirty="0" smtClean="0">
                <a:solidFill>
                  <a:schemeClr val="bg1"/>
                </a:solidFill>
              </a:rPr>
              <a:t>- kriittinen arviointi</a:t>
            </a:r>
          </a:p>
        </p:txBody>
      </p:sp>
      <p:sp>
        <p:nvSpPr>
          <p:cNvPr id="3075" name="Rectangle 6"/>
          <p:cNvSpPr>
            <a:spLocks noChangeArrowheads="1"/>
          </p:cNvSpPr>
          <p:nvPr/>
        </p:nvSpPr>
        <p:spPr bwMode="auto">
          <a:xfrm>
            <a:off x="4211960" y="4725988"/>
            <a:ext cx="4752528"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pPr algn="l">
              <a:spcBef>
                <a:spcPct val="20000"/>
              </a:spcBef>
              <a:buClr>
                <a:schemeClr val="hlink"/>
              </a:buClr>
              <a:buSzPct val="50000"/>
              <a:buFont typeface="Monotype Sorts" panose="05010101010101010101" pitchFamily="2" charset="2"/>
              <a:buNone/>
            </a:pPr>
            <a:r>
              <a:rPr lang="en-US" altLang="fi-FI" sz="2400" dirty="0">
                <a:solidFill>
                  <a:schemeClr val="bg1"/>
                </a:solidFill>
                <a:latin typeface="Arial" panose="020B0604020202020204" pitchFamily="34" charset="0"/>
              </a:rPr>
              <a:t>Jouko Miettunen, </a:t>
            </a:r>
            <a:r>
              <a:rPr lang="en-US" altLang="fi-FI" sz="2400" dirty="0" err="1" smtClean="0">
                <a:solidFill>
                  <a:schemeClr val="bg1"/>
                </a:solidFill>
                <a:latin typeface="Arial" panose="020B0604020202020204" pitchFamily="34" charset="0"/>
              </a:rPr>
              <a:t>professori</a:t>
            </a:r>
            <a:endParaRPr lang="en-US" altLang="fi-FI" sz="2400" dirty="0">
              <a:solidFill>
                <a:schemeClr val="bg1"/>
              </a:solidFill>
              <a:latin typeface="Arial" panose="020B0604020202020204" pitchFamily="34" charset="0"/>
            </a:endParaRPr>
          </a:p>
          <a:p>
            <a:pPr algn="l">
              <a:spcBef>
                <a:spcPct val="20000"/>
              </a:spcBef>
              <a:buClr>
                <a:schemeClr val="hlink"/>
              </a:buClr>
              <a:buSzPct val="50000"/>
              <a:buFont typeface="Monotype Sorts" panose="05010101010101010101" pitchFamily="2" charset="2"/>
              <a:buNone/>
            </a:pPr>
            <a:r>
              <a:rPr lang="en-US" altLang="fi-FI" sz="2000" dirty="0" err="1" smtClean="0">
                <a:solidFill>
                  <a:schemeClr val="bg1"/>
                </a:solidFill>
                <a:latin typeface="Arial" panose="020B0604020202020204" pitchFamily="34" charset="0"/>
              </a:rPr>
              <a:t>Elinikäisen</a:t>
            </a:r>
            <a:r>
              <a:rPr lang="en-US" altLang="fi-FI" sz="2000" dirty="0" smtClean="0">
                <a:solidFill>
                  <a:schemeClr val="bg1"/>
                </a:solidFill>
                <a:latin typeface="Arial" panose="020B0604020202020204" pitchFamily="34" charset="0"/>
              </a:rPr>
              <a:t> </a:t>
            </a:r>
            <a:r>
              <a:rPr lang="en-US" altLang="fi-FI" sz="2000" dirty="0" err="1" smtClean="0">
                <a:solidFill>
                  <a:schemeClr val="bg1"/>
                </a:solidFill>
                <a:latin typeface="Arial" panose="020B0604020202020204" pitchFamily="34" charset="0"/>
              </a:rPr>
              <a:t>Terveyden</a:t>
            </a:r>
            <a:r>
              <a:rPr lang="en-US" altLang="fi-FI" sz="2000" dirty="0" smtClean="0">
                <a:solidFill>
                  <a:schemeClr val="bg1"/>
                </a:solidFill>
                <a:latin typeface="Arial" panose="020B0604020202020204" pitchFamily="34" charset="0"/>
              </a:rPr>
              <a:t> </a:t>
            </a:r>
            <a:r>
              <a:rPr lang="en-US" altLang="fi-FI" sz="2000" dirty="0" err="1" smtClean="0">
                <a:solidFill>
                  <a:schemeClr val="bg1"/>
                </a:solidFill>
                <a:latin typeface="Arial" panose="020B0604020202020204" pitchFamily="34" charset="0"/>
              </a:rPr>
              <a:t>Tutkimusyksikkö</a:t>
            </a:r>
            <a:r>
              <a:rPr lang="en-US" altLang="fi-FI" sz="2000" dirty="0" smtClean="0">
                <a:solidFill>
                  <a:schemeClr val="bg1"/>
                </a:solidFill>
                <a:latin typeface="Arial" panose="020B0604020202020204" pitchFamily="34" charset="0"/>
              </a:rPr>
              <a:t> </a:t>
            </a:r>
            <a:endParaRPr lang="en-US" altLang="fi-FI" sz="2000" dirty="0">
              <a:solidFill>
                <a:schemeClr val="bg1"/>
              </a:solidFill>
              <a:latin typeface="Arial" panose="020B0604020202020204" pitchFamily="34" charset="0"/>
            </a:endParaRPr>
          </a:p>
          <a:p>
            <a:pPr algn="l">
              <a:spcBef>
                <a:spcPct val="20000"/>
              </a:spcBef>
              <a:buClr>
                <a:schemeClr val="hlink"/>
              </a:buClr>
              <a:buSzPct val="50000"/>
              <a:buFont typeface="Monotype Sorts" panose="05010101010101010101" pitchFamily="2" charset="2"/>
              <a:buNone/>
            </a:pPr>
            <a:r>
              <a:rPr lang="en-US" altLang="fi-FI" sz="2000" dirty="0" err="1">
                <a:solidFill>
                  <a:schemeClr val="bg1"/>
                </a:solidFill>
                <a:latin typeface="Arial" panose="020B0604020202020204" pitchFamily="34" charset="0"/>
              </a:rPr>
              <a:t>Oulun</a:t>
            </a:r>
            <a:r>
              <a:rPr lang="en-US" altLang="fi-FI" sz="2000" dirty="0">
                <a:solidFill>
                  <a:schemeClr val="bg1"/>
                </a:solidFill>
                <a:latin typeface="Arial" panose="020B0604020202020204" pitchFamily="34" charset="0"/>
              </a:rPr>
              <a:t> </a:t>
            </a:r>
            <a:r>
              <a:rPr lang="en-US" altLang="fi-FI" sz="2000" dirty="0" err="1">
                <a:solidFill>
                  <a:schemeClr val="bg1"/>
                </a:solidFill>
                <a:latin typeface="Arial" panose="020B0604020202020204" pitchFamily="34" charset="0"/>
              </a:rPr>
              <a:t>yliopisto</a:t>
            </a:r>
            <a:endParaRPr lang="en-US" altLang="fi-FI" sz="2000" dirty="0">
              <a:solidFill>
                <a:schemeClr val="bg1"/>
              </a:solidFill>
              <a:latin typeface="Arial" panose="020B0604020202020204" pitchFamily="34" charset="0"/>
            </a:endParaRPr>
          </a:p>
          <a:p>
            <a:pPr algn="l">
              <a:spcBef>
                <a:spcPct val="20000"/>
              </a:spcBef>
              <a:buClr>
                <a:schemeClr val="hlink"/>
              </a:buClr>
              <a:buSzPct val="50000"/>
              <a:buFont typeface="Monotype Sorts" panose="05010101010101010101" pitchFamily="2" charset="2"/>
              <a:buNone/>
            </a:pPr>
            <a:r>
              <a:rPr lang="en-US" altLang="fi-FI" sz="2000" dirty="0">
                <a:solidFill>
                  <a:schemeClr val="bg1"/>
                </a:solidFill>
                <a:latin typeface="Arial" panose="020B0604020202020204" pitchFamily="34" charset="0"/>
              </a:rPr>
              <a:t>jouko.miettunen@oulu.fi</a:t>
            </a:r>
          </a:p>
        </p:txBody>
      </p:sp>
      <p:sp>
        <p:nvSpPr>
          <p:cNvPr id="3076" name="Rectangle 6"/>
          <p:cNvSpPr>
            <a:spLocks noChangeArrowheads="1"/>
          </p:cNvSpPr>
          <p:nvPr/>
        </p:nvSpPr>
        <p:spPr bwMode="auto">
          <a:xfrm>
            <a:off x="250825" y="6165850"/>
            <a:ext cx="40322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pPr algn="l">
              <a:spcBef>
                <a:spcPct val="20000"/>
              </a:spcBef>
              <a:buClr>
                <a:schemeClr val="hlink"/>
              </a:buClr>
              <a:buSzPct val="50000"/>
              <a:buFont typeface="Monotype Sorts" panose="05010101010101010101" pitchFamily="2" charset="2"/>
              <a:buNone/>
            </a:pPr>
            <a:r>
              <a:rPr lang="en-US" altLang="fi-FI" sz="2400" dirty="0">
                <a:solidFill>
                  <a:schemeClr val="bg1"/>
                </a:solidFill>
                <a:latin typeface="Arial" panose="020B0604020202020204" pitchFamily="34" charset="0"/>
              </a:rPr>
              <a:t>Oulu </a:t>
            </a:r>
            <a:r>
              <a:rPr lang="en-US" altLang="fi-FI" sz="2400" dirty="0" smtClean="0">
                <a:solidFill>
                  <a:schemeClr val="bg1"/>
                </a:solidFill>
                <a:latin typeface="Arial" panose="020B0604020202020204" pitchFamily="34" charset="0"/>
              </a:rPr>
              <a:t>8.2.2016</a:t>
            </a:r>
            <a:endParaRPr lang="en-US" altLang="fi-FI" sz="2400" dirty="0">
              <a:solidFill>
                <a:schemeClr val="bg1"/>
              </a:solidFill>
              <a:latin typeface="Arial" panose="020B0604020202020204" pitchFamily="34" charset="0"/>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tsikko 1"/>
          <p:cNvSpPr>
            <a:spLocks noGrp="1"/>
          </p:cNvSpPr>
          <p:nvPr>
            <p:ph type="title"/>
          </p:nvPr>
        </p:nvSpPr>
        <p:spPr>
          <a:xfrm>
            <a:off x="1547813" y="0"/>
            <a:ext cx="6096000" cy="1143000"/>
          </a:xfrm>
        </p:spPr>
        <p:txBody>
          <a:bodyPr/>
          <a:lstStyle/>
          <a:p>
            <a:r>
              <a:rPr lang="fi-FI" altLang="fi-FI" smtClean="0">
                <a:solidFill>
                  <a:schemeClr val="bg1"/>
                </a:solidFill>
              </a:rPr>
              <a:t>HARHAN LÄHTEET</a:t>
            </a:r>
          </a:p>
        </p:txBody>
      </p:sp>
      <p:sp>
        <p:nvSpPr>
          <p:cNvPr id="37891" name="Sisällön paikkamerkki 2"/>
          <p:cNvSpPr>
            <a:spLocks noGrp="1"/>
          </p:cNvSpPr>
          <p:nvPr>
            <p:ph idx="1"/>
          </p:nvPr>
        </p:nvSpPr>
        <p:spPr>
          <a:xfrm>
            <a:off x="1187624" y="1052736"/>
            <a:ext cx="7632700" cy="4114800"/>
          </a:xfrm>
        </p:spPr>
        <p:txBody>
          <a:bodyPr/>
          <a:lstStyle/>
          <a:p>
            <a:pPr>
              <a:buClr>
                <a:srgbClr val="C00000"/>
              </a:buClr>
              <a:buSzPct val="100000"/>
              <a:buFont typeface="Wingdings" panose="05000000000000000000" pitchFamily="2" charset="2"/>
              <a:buChar char="§"/>
            </a:pPr>
            <a:r>
              <a:rPr lang="fi-FI" altLang="fi-FI" dirty="0" smtClean="0">
                <a:solidFill>
                  <a:schemeClr val="bg1"/>
                </a:solidFill>
              </a:rPr>
              <a:t>Heikkoudet / </a:t>
            </a:r>
            <a:r>
              <a:rPr lang="fi-FI" altLang="fi-FI" dirty="0" err="1" smtClean="0">
                <a:solidFill>
                  <a:schemeClr val="bg1"/>
                </a:solidFill>
              </a:rPr>
              <a:t>limitations</a:t>
            </a:r>
            <a:endParaRPr lang="fi-FI" altLang="fi-FI" dirty="0" smtClean="0">
              <a:solidFill>
                <a:schemeClr val="bg1"/>
              </a:solidFill>
            </a:endParaRPr>
          </a:p>
          <a:p>
            <a:pPr lvl="1">
              <a:buClr>
                <a:srgbClr val="C00000"/>
              </a:buClr>
              <a:buFont typeface="Wingdings" panose="05000000000000000000" pitchFamily="2" charset="2"/>
              <a:buChar char="§"/>
            </a:pPr>
            <a:r>
              <a:rPr lang="fi-FI" altLang="fi-FI" dirty="0" smtClean="0">
                <a:solidFill>
                  <a:schemeClr val="bg1"/>
                </a:solidFill>
              </a:rPr>
              <a:t>Alkuperäiset jutut</a:t>
            </a:r>
          </a:p>
          <a:p>
            <a:pPr lvl="2">
              <a:buClr>
                <a:srgbClr val="C00000"/>
              </a:buClr>
              <a:buFont typeface="Wingdings" panose="05000000000000000000" pitchFamily="2" charset="2"/>
              <a:buChar char="§"/>
            </a:pPr>
            <a:r>
              <a:rPr lang="fi-FI" altLang="fi-FI" dirty="0" smtClean="0">
                <a:solidFill>
                  <a:schemeClr val="bg1"/>
                </a:solidFill>
              </a:rPr>
              <a:t>Laatu</a:t>
            </a:r>
          </a:p>
          <a:p>
            <a:pPr lvl="1">
              <a:buClr>
                <a:srgbClr val="C00000"/>
              </a:buClr>
              <a:buFont typeface="Wingdings" panose="05000000000000000000" pitchFamily="2" charset="2"/>
              <a:buChar char="§"/>
            </a:pPr>
            <a:r>
              <a:rPr lang="fi-FI" altLang="fi-FI" dirty="0" smtClean="0">
                <a:solidFill>
                  <a:schemeClr val="bg1"/>
                </a:solidFill>
              </a:rPr>
              <a:t>Tutkimusten yhdistäminen ja katsaus </a:t>
            </a:r>
          </a:p>
          <a:p>
            <a:pPr lvl="2">
              <a:buClr>
                <a:srgbClr val="C00000"/>
              </a:buClr>
              <a:buFont typeface="Wingdings" panose="05000000000000000000" pitchFamily="2" charset="2"/>
              <a:buChar char="§"/>
            </a:pPr>
            <a:r>
              <a:rPr lang="fi-FI" altLang="fi-FI" dirty="0" smtClean="0">
                <a:solidFill>
                  <a:schemeClr val="bg1"/>
                </a:solidFill>
              </a:rPr>
              <a:t>Haku</a:t>
            </a:r>
          </a:p>
          <a:p>
            <a:pPr lvl="2">
              <a:buClr>
                <a:srgbClr val="C00000"/>
              </a:buClr>
              <a:buFont typeface="Wingdings" panose="05000000000000000000" pitchFamily="2" charset="2"/>
              <a:buChar char="§"/>
            </a:pPr>
            <a:r>
              <a:rPr lang="fi-FI" altLang="fi-FI" dirty="0" smtClean="0">
                <a:solidFill>
                  <a:schemeClr val="bg1"/>
                </a:solidFill>
              </a:rPr>
              <a:t>Julkaisuharha (</a:t>
            </a:r>
            <a:r>
              <a:rPr lang="fi-FI" altLang="fi-FI" dirty="0" err="1" smtClean="0">
                <a:solidFill>
                  <a:schemeClr val="bg1"/>
                </a:solidFill>
              </a:rPr>
              <a:t>funnel</a:t>
            </a:r>
            <a:r>
              <a:rPr lang="fi-FI" altLang="fi-FI" dirty="0" smtClean="0">
                <a:solidFill>
                  <a:schemeClr val="bg1"/>
                </a:solidFill>
              </a:rPr>
              <a:t> </a:t>
            </a:r>
            <a:r>
              <a:rPr lang="fi-FI" altLang="fi-FI" dirty="0" err="1" smtClean="0">
                <a:solidFill>
                  <a:schemeClr val="bg1"/>
                </a:solidFill>
              </a:rPr>
              <a:t>plot</a:t>
            </a:r>
            <a:r>
              <a:rPr lang="fi-FI" altLang="fi-FI" dirty="0" smtClean="0">
                <a:solidFill>
                  <a:schemeClr val="bg1"/>
                </a:solidFill>
              </a:rPr>
              <a:t>)</a:t>
            </a:r>
          </a:p>
          <a:p>
            <a:pPr lvl="2">
              <a:buClr>
                <a:srgbClr val="C00000"/>
              </a:buClr>
              <a:buFont typeface="Wingdings" panose="05000000000000000000" pitchFamily="2" charset="2"/>
              <a:buChar char="§"/>
            </a:pPr>
            <a:r>
              <a:rPr lang="fi-FI" altLang="fi-FI" dirty="0" smtClean="0">
                <a:solidFill>
                  <a:schemeClr val="bg1"/>
                </a:solidFill>
              </a:rPr>
              <a:t>Sensitiivisyysanalyysit ja alaryhmäanalyysit</a:t>
            </a:r>
          </a:p>
          <a:p>
            <a:pPr>
              <a:buClr>
                <a:srgbClr val="C00000"/>
              </a:buClr>
              <a:buSzPct val="100000"/>
              <a:buFont typeface="Wingdings" panose="05000000000000000000" pitchFamily="2" charset="2"/>
              <a:buChar char="§"/>
            </a:pPr>
            <a:r>
              <a:rPr lang="fi-FI" altLang="fi-FI" sz="2600" dirty="0" smtClean="0">
                <a:solidFill>
                  <a:schemeClr val="bg1"/>
                </a:solidFill>
              </a:rPr>
              <a:t>Voidaan arvioida saadun tuloksen vahvuus (GRADE, </a:t>
            </a:r>
            <a:r>
              <a:rPr lang="fi-FI" altLang="fi-FI" sz="2600" dirty="0" err="1" smtClean="0">
                <a:solidFill>
                  <a:schemeClr val="bg1"/>
                </a:solidFill>
              </a:rPr>
              <a:t>Guyatt</a:t>
            </a:r>
            <a:r>
              <a:rPr lang="fi-FI" altLang="fi-FI" sz="2600" dirty="0" smtClean="0">
                <a:solidFill>
                  <a:schemeClr val="bg1"/>
                </a:solidFill>
              </a:rPr>
              <a:t> 2008)</a:t>
            </a:r>
          </a:p>
          <a:p>
            <a:pPr lvl="1">
              <a:buClr>
                <a:srgbClr val="C00000"/>
              </a:buClr>
              <a:buFont typeface="Wingdings" panose="05000000000000000000" pitchFamily="2" charset="2"/>
              <a:buChar char="§"/>
            </a:pPr>
            <a:r>
              <a:rPr lang="fi-FI" altLang="fi-FI" sz="2400" dirty="0" smtClean="0">
                <a:solidFill>
                  <a:schemeClr val="bg1"/>
                </a:solidFill>
              </a:rPr>
              <a:t>”</a:t>
            </a:r>
            <a:r>
              <a:rPr lang="fi-FI" altLang="fi-FI" sz="2400" dirty="0" err="1" smtClean="0">
                <a:solidFill>
                  <a:schemeClr val="bg1"/>
                </a:solidFill>
              </a:rPr>
              <a:t>meta-review</a:t>
            </a:r>
            <a:r>
              <a:rPr lang="fi-FI" altLang="fi-FI" sz="2400" dirty="0" smtClean="0">
                <a:solidFill>
                  <a:schemeClr val="bg1"/>
                </a:solidFill>
              </a:rPr>
              <a:t>”</a:t>
            </a:r>
          </a:p>
        </p:txBody>
      </p:sp>
      <p:sp>
        <p:nvSpPr>
          <p:cNvPr id="4" name="Dian numeron paikkamerkki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DFF8342A-ECF4-4907-BDBF-99350D006685}" type="slidenum">
              <a:rPr lang="en-US" altLang="fi-FI" sz="1400">
                <a:solidFill>
                  <a:schemeClr val="hlink"/>
                </a:solidFill>
                <a:latin typeface="Arial" panose="020B0604020202020204" pitchFamily="34" charset="0"/>
              </a:rPr>
              <a:pPr/>
              <a:t>10</a:t>
            </a:fld>
            <a:endParaRPr lang="en-US" altLang="fi-FI" sz="1400">
              <a:solidFill>
                <a:schemeClr val="hlink"/>
              </a:solidFill>
              <a:latin typeface="Arial" panose="020B0604020202020204" pitchFamily="34" charset="0"/>
            </a:endParaRPr>
          </a:p>
        </p:txBody>
      </p:sp>
      <p:sp>
        <p:nvSpPr>
          <p:cNvPr id="2" name="Rectangle 1"/>
          <p:cNvSpPr/>
          <p:nvPr/>
        </p:nvSpPr>
        <p:spPr>
          <a:xfrm>
            <a:off x="323850" y="5732463"/>
            <a:ext cx="8820150" cy="708025"/>
          </a:xfrm>
          <a:prstGeom prst="rect">
            <a:avLst/>
          </a:prstGeom>
        </p:spPr>
        <p:txBody>
          <a:bodyPr>
            <a:spAutoFit/>
          </a:bodyPr>
          <a:lstStyle/>
          <a:p>
            <a:pPr algn="l">
              <a:defRPr/>
            </a:pPr>
            <a:r>
              <a:rPr lang="fi-FI" sz="2000" dirty="0" err="1">
                <a:solidFill>
                  <a:schemeClr val="bg1"/>
                </a:solidFill>
                <a:latin typeface="+mn-lt"/>
              </a:rPr>
              <a:t>Guyatt</a:t>
            </a:r>
            <a:r>
              <a:rPr lang="fi-FI" sz="2000" dirty="0">
                <a:solidFill>
                  <a:schemeClr val="bg1"/>
                </a:solidFill>
                <a:latin typeface="+mn-lt"/>
              </a:rPr>
              <a:t>, et al. (2008) </a:t>
            </a:r>
            <a:r>
              <a:rPr lang="en-US" sz="2000" dirty="0">
                <a:solidFill>
                  <a:schemeClr val="bg1"/>
                </a:solidFill>
                <a:latin typeface="+mn-lt"/>
              </a:rPr>
              <a:t>GRADE: An emerging consensus on rating quality of evidence and strength of </a:t>
            </a:r>
            <a:r>
              <a:rPr lang="fi-FI" sz="2000" dirty="0" err="1">
                <a:solidFill>
                  <a:schemeClr val="bg1"/>
                </a:solidFill>
                <a:latin typeface="+mn-lt"/>
              </a:rPr>
              <a:t>recommendations</a:t>
            </a:r>
            <a:r>
              <a:rPr lang="fi-FI" sz="2000" dirty="0">
                <a:solidFill>
                  <a:schemeClr val="bg1"/>
                </a:solidFill>
                <a:latin typeface="+mn-lt"/>
              </a:rPr>
              <a:t>. BMJ 336: 924–926.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Otsikko 1"/>
          <p:cNvSpPr>
            <a:spLocks noGrp="1"/>
          </p:cNvSpPr>
          <p:nvPr>
            <p:ph type="title"/>
          </p:nvPr>
        </p:nvSpPr>
        <p:spPr>
          <a:xfrm>
            <a:off x="1908175" y="188913"/>
            <a:ext cx="6096000" cy="1143000"/>
          </a:xfrm>
        </p:spPr>
        <p:txBody>
          <a:bodyPr/>
          <a:lstStyle/>
          <a:p>
            <a:r>
              <a:rPr lang="fi-FI" altLang="fi-FI" smtClean="0">
                <a:solidFill>
                  <a:schemeClr val="bg1"/>
                </a:solidFill>
              </a:rPr>
              <a:t>JULKAISUHARHA</a:t>
            </a:r>
          </a:p>
        </p:txBody>
      </p:sp>
      <p:sp>
        <p:nvSpPr>
          <p:cNvPr id="49155" name="Sisällön paikkamerkki 2"/>
          <p:cNvSpPr>
            <a:spLocks noGrp="1"/>
          </p:cNvSpPr>
          <p:nvPr>
            <p:ph idx="1"/>
          </p:nvPr>
        </p:nvSpPr>
        <p:spPr>
          <a:xfrm>
            <a:off x="1187624" y="1196752"/>
            <a:ext cx="7127875" cy="4114800"/>
          </a:xfrm>
        </p:spPr>
        <p:txBody>
          <a:bodyPr/>
          <a:lstStyle/>
          <a:p>
            <a:pPr>
              <a:buClr>
                <a:srgbClr val="C00000"/>
              </a:buClr>
              <a:buSzPct val="100000"/>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Julkaisuharha</a:t>
            </a:r>
            <a:r>
              <a:rPr lang="en-US" altLang="fi-FI" sz="2400" dirty="0" smtClean="0">
                <a:solidFill>
                  <a:schemeClr val="bg1"/>
                </a:solidFill>
                <a:latin typeface="Times New Roman" panose="02020603050405020304" pitchFamily="18" charset="0"/>
              </a:rPr>
              <a:t> (</a:t>
            </a:r>
            <a:r>
              <a:rPr lang="en-US" altLang="fi-FI" sz="2400" i="1" dirty="0" smtClean="0">
                <a:solidFill>
                  <a:schemeClr val="bg1"/>
                </a:solidFill>
                <a:latin typeface="Times New Roman" panose="02020603050405020304" pitchFamily="18" charset="0"/>
              </a:rPr>
              <a:t>publication bias, file-drawer problem</a:t>
            </a:r>
            <a:r>
              <a:rPr lang="en-US" altLang="fi-FI" sz="2400" dirty="0" smtClean="0">
                <a:solidFill>
                  <a:schemeClr val="bg1"/>
                </a:solidFill>
                <a:latin typeface="Times New Roman" panose="02020603050405020304" pitchFamily="18" charset="0"/>
              </a:rPr>
              <a:t>)</a:t>
            </a:r>
          </a:p>
          <a:p>
            <a:pPr lvl="1">
              <a:buClr>
                <a:srgbClr val="C00000"/>
              </a:buClr>
              <a:buFont typeface="Wingdings" panose="05000000000000000000" pitchFamily="2" charset="2"/>
              <a:buChar char="§"/>
            </a:pPr>
            <a:r>
              <a:rPr lang="en-US" altLang="fi-FI" sz="2200" dirty="0" smtClean="0">
                <a:solidFill>
                  <a:schemeClr val="bg1"/>
                </a:solidFill>
                <a:latin typeface="Times New Roman" panose="02020603050405020304" pitchFamily="18" charset="0"/>
              </a:rPr>
              <a:t>Jos </a:t>
            </a:r>
            <a:r>
              <a:rPr lang="en-US" altLang="fi-FI" sz="2200" dirty="0" err="1" smtClean="0">
                <a:solidFill>
                  <a:schemeClr val="bg1"/>
                </a:solidFill>
                <a:latin typeface="Times New Roman" panose="02020603050405020304" pitchFamily="18" charset="0"/>
              </a:rPr>
              <a:t>tutkimuksen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tulokset</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eivät</a:t>
            </a:r>
            <a:r>
              <a:rPr lang="en-US" altLang="fi-FI" sz="2200" dirty="0" smtClean="0">
                <a:solidFill>
                  <a:schemeClr val="bg1"/>
                </a:solidFill>
                <a:latin typeface="Times New Roman" panose="02020603050405020304" pitchFamily="18" charset="0"/>
              </a:rPr>
              <a:t> ole </a:t>
            </a:r>
            <a:r>
              <a:rPr lang="en-US" altLang="fi-FI" sz="2200" dirty="0" err="1" smtClean="0">
                <a:solidFill>
                  <a:schemeClr val="bg1"/>
                </a:solidFill>
                <a:latin typeface="Times New Roman" panose="02020603050405020304" pitchFamily="18" charset="0"/>
              </a:rPr>
              <a:t>halutun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mukaisia</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esim</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tilastollisesti</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merkitseviä</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tulokset</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jätetään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raportoimatta</a:t>
            </a:r>
            <a:endParaRPr lang="en-US" altLang="fi-FI" sz="2200" dirty="0" smtClean="0">
              <a:solidFill>
                <a:schemeClr val="bg1"/>
              </a:solidFill>
              <a:latin typeface="Times New Roman" panose="02020603050405020304" pitchFamily="18" charset="0"/>
            </a:endParaRPr>
          </a:p>
          <a:p>
            <a:pPr lvl="1">
              <a:buClr>
                <a:srgbClr val="C00000"/>
              </a:buClr>
              <a:buFont typeface="Wingdings" panose="05000000000000000000" pitchFamily="2" charset="2"/>
              <a:buChar char="§"/>
            </a:pPr>
            <a:r>
              <a:rPr lang="en-US" altLang="fi-FI" sz="2200" dirty="0" err="1" smtClean="0">
                <a:solidFill>
                  <a:schemeClr val="bg1"/>
                </a:solidFill>
                <a:latin typeface="Times New Roman" panose="02020603050405020304" pitchFamily="18" charset="0"/>
              </a:rPr>
              <a:t>Osaratkaisuja</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julkaisemattoman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tutkimuksen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hakeminen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kliinisten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kokeiden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rekisterit</a:t>
            </a:r>
            <a:endParaRPr lang="fi-FI" altLang="fi-FI" dirty="0" smtClean="0">
              <a:solidFill>
                <a:schemeClr val="bg1"/>
              </a:solidFill>
            </a:endParaRPr>
          </a:p>
          <a:p>
            <a:pPr>
              <a:buClr>
                <a:srgbClr val="C00000"/>
              </a:buClr>
              <a:buSzPct val="100000"/>
              <a:buFont typeface="Wingdings" panose="05000000000000000000" pitchFamily="2" charset="2"/>
              <a:buChar char="§"/>
            </a:pPr>
            <a:r>
              <a:rPr lang="fi-FI" altLang="fi-FI" sz="2400" dirty="0" smtClean="0">
                <a:solidFill>
                  <a:schemeClr val="bg1"/>
                </a:solidFill>
                <a:latin typeface="Times New Roman" panose="02020603050405020304" pitchFamily="18" charset="0"/>
              </a:rPr>
              <a:t>Joko koko juttu jätetään tekemättä tai osa tuloksista julkaisematta (</a:t>
            </a:r>
            <a:r>
              <a:rPr lang="fi-FI" altLang="fi-FI" sz="2400" i="1" dirty="0" err="1" smtClean="0">
                <a:solidFill>
                  <a:schemeClr val="bg1"/>
                </a:solidFill>
                <a:latin typeface="Times New Roman" panose="02020603050405020304" pitchFamily="18" charset="0"/>
              </a:rPr>
              <a:t>outcome</a:t>
            </a:r>
            <a:r>
              <a:rPr lang="fi-FI" altLang="fi-FI" sz="2400" i="1" dirty="0" smtClean="0">
                <a:solidFill>
                  <a:schemeClr val="bg1"/>
                </a:solidFill>
                <a:latin typeface="Times New Roman" panose="02020603050405020304" pitchFamily="18" charset="0"/>
              </a:rPr>
              <a:t> </a:t>
            </a:r>
            <a:r>
              <a:rPr lang="fi-FI" altLang="fi-FI" sz="2400" i="1" dirty="0" err="1" smtClean="0">
                <a:solidFill>
                  <a:schemeClr val="bg1"/>
                </a:solidFill>
                <a:latin typeface="Times New Roman" panose="02020603050405020304" pitchFamily="18" charset="0"/>
              </a:rPr>
              <a:t>reporting</a:t>
            </a:r>
            <a:r>
              <a:rPr lang="fi-FI" altLang="fi-FI" sz="2400" i="1" dirty="0" smtClean="0">
                <a:solidFill>
                  <a:schemeClr val="bg1"/>
                </a:solidFill>
                <a:latin typeface="Times New Roman" panose="02020603050405020304" pitchFamily="18" charset="0"/>
              </a:rPr>
              <a:t> </a:t>
            </a:r>
            <a:r>
              <a:rPr lang="fi-FI" altLang="fi-FI" sz="2400" i="1" dirty="0" err="1" smtClean="0">
                <a:solidFill>
                  <a:schemeClr val="bg1"/>
                </a:solidFill>
                <a:latin typeface="Times New Roman" panose="02020603050405020304" pitchFamily="18" charset="0"/>
              </a:rPr>
              <a:t>bias</a:t>
            </a:r>
            <a:r>
              <a:rPr lang="fi-FI" altLang="fi-FI" sz="2400" dirty="0" smtClean="0">
                <a:solidFill>
                  <a:schemeClr val="bg1"/>
                </a:solidFill>
                <a:latin typeface="Times New Roman" panose="02020603050405020304" pitchFamily="18" charset="0"/>
              </a:rPr>
              <a:t>) </a:t>
            </a:r>
          </a:p>
          <a:p>
            <a:pPr>
              <a:buClr>
                <a:srgbClr val="C00000"/>
              </a:buClr>
              <a:buSzPct val="100000"/>
              <a:buFont typeface="Wingdings" panose="05000000000000000000" pitchFamily="2" charset="2"/>
              <a:buChar char="§"/>
            </a:pPr>
            <a:r>
              <a:rPr lang="fi-FI" altLang="fi-FI" sz="2400" dirty="0" smtClean="0">
                <a:solidFill>
                  <a:schemeClr val="bg1"/>
                </a:solidFill>
                <a:latin typeface="Times New Roman" panose="02020603050405020304" pitchFamily="18" charset="0"/>
              </a:rPr>
              <a:t>Kieli voi vaikuttaa, jos positiivinen tulos niin julkaistaan englanniksi helpommin, muuten omalla kielellä</a:t>
            </a:r>
          </a:p>
        </p:txBody>
      </p:sp>
      <p:sp>
        <p:nvSpPr>
          <p:cNvPr id="4" name="Dian numeron paikkamerkki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ED14F31D-5313-4C2D-9993-D80E113F97D6}" type="slidenum">
              <a:rPr lang="en-US" altLang="fi-FI" sz="1400">
                <a:solidFill>
                  <a:schemeClr val="hlink"/>
                </a:solidFill>
                <a:latin typeface="Arial" panose="020B0604020202020204" pitchFamily="34" charset="0"/>
              </a:rPr>
              <a:pPr/>
              <a:t>11</a:t>
            </a:fld>
            <a:endParaRPr lang="en-US" altLang="fi-FI" sz="1400">
              <a:solidFill>
                <a:schemeClr val="hlink"/>
              </a:solidFill>
              <a:latin typeface="Arial" panose="020B0604020202020204" pitchFamily="34" charset="0"/>
            </a:endParaRPr>
          </a:p>
        </p:txBody>
      </p:sp>
      <p:sp>
        <p:nvSpPr>
          <p:cNvPr id="49157" name="Tekstikehys 4"/>
          <p:cNvSpPr txBox="1">
            <a:spLocks noChangeArrowheads="1"/>
          </p:cNvSpPr>
          <p:nvPr/>
        </p:nvSpPr>
        <p:spPr bwMode="auto">
          <a:xfrm>
            <a:off x="568325" y="5949950"/>
            <a:ext cx="8107363"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pPr algn="l"/>
            <a:r>
              <a:rPr lang="fi-FI" altLang="fi-FI" sz="2000">
                <a:solidFill>
                  <a:schemeClr val="bg1"/>
                </a:solidFill>
                <a:latin typeface="Arial" panose="020B0604020202020204" pitchFamily="34" charset="0"/>
                <a:cs typeface="Arial" panose="020B0604020202020204" pitchFamily="34" charset="0"/>
              </a:rPr>
              <a:t>Luoto R. Julkaisuharha – Lääketieteellisen tiedon akilleenkantapää. Duodecim 2012; 128: 489-96.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8BFEE879-7089-4AB8-833E-882B2B9E63A8}" type="slidenum">
              <a:rPr lang="en-US" altLang="fi-FI" sz="1400">
                <a:solidFill>
                  <a:schemeClr val="hlink"/>
                </a:solidFill>
                <a:latin typeface="Arial" panose="020B0604020202020204" pitchFamily="34" charset="0"/>
              </a:rPr>
              <a:pPr/>
              <a:t>12</a:t>
            </a:fld>
            <a:endParaRPr lang="en-US" altLang="fi-FI" sz="1400">
              <a:solidFill>
                <a:schemeClr val="hlink"/>
              </a:solidFill>
              <a:latin typeface="Arial" panose="020B0604020202020204" pitchFamily="34" charset="0"/>
            </a:endParaRPr>
          </a:p>
        </p:txBody>
      </p:sp>
      <p:sp>
        <p:nvSpPr>
          <p:cNvPr id="39939" name="Rectangle 2"/>
          <p:cNvSpPr>
            <a:spLocks noGrp="1" noChangeArrowheads="1"/>
          </p:cNvSpPr>
          <p:nvPr>
            <p:ph type="title"/>
          </p:nvPr>
        </p:nvSpPr>
        <p:spPr>
          <a:xfrm>
            <a:off x="2987675" y="260350"/>
            <a:ext cx="5846763" cy="1066800"/>
          </a:xfrm>
          <a:noFill/>
        </p:spPr>
        <p:txBody>
          <a:bodyPr/>
          <a:lstStyle/>
          <a:p>
            <a:r>
              <a:rPr lang="en-US" altLang="fi-FI" sz="4000" smtClean="0">
                <a:solidFill>
                  <a:schemeClr val="bg1"/>
                </a:solidFill>
                <a:latin typeface="Arial" panose="020B0604020202020204" pitchFamily="34" charset="0"/>
              </a:rPr>
              <a:t>Funnel Plot</a:t>
            </a:r>
            <a:endParaRPr lang="en-US" altLang="fi-FI" sz="4000" smtClean="0"/>
          </a:p>
        </p:txBody>
      </p:sp>
      <p:pic>
        <p:nvPicPr>
          <p:cNvPr id="39940" name="Picture 6" descr="http://corpet.free.fr/FunnelRatAspirinEMA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1196975"/>
            <a:ext cx="6408738" cy="484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orakulmio 4"/>
          <p:cNvSpPr/>
          <p:nvPr/>
        </p:nvSpPr>
        <p:spPr>
          <a:xfrm>
            <a:off x="468313" y="6340475"/>
            <a:ext cx="9288462" cy="369888"/>
          </a:xfrm>
          <a:prstGeom prst="rect">
            <a:avLst/>
          </a:prstGeom>
        </p:spPr>
        <p:txBody>
          <a:bodyPr>
            <a:spAutoFit/>
          </a:bodyPr>
          <a:lstStyle/>
          <a:p>
            <a:pPr algn="l">
              <a:defRPr/>
            </a:pPr>
            <a:r>
              <a:rPr lang="fi-FI" sz="1800" dirty="0" err="1">
                <a:solidFill>
                  <a:schemeClr val="bg1"/>
                </a:solidFill>
                <a:latin typeface="+mn-lt"/>
              </a:rPr>
              <a:t>Corpet</a:t>
            </a:r>
            <a:r>
              <a:rPr lang="fi-FI" sz="1800" dirty="0">
                <a:solidFill>
                  <a:schemeClr val="bg1"/>
                </a:solidFill>
                <a:latin typeface="+mn-lt"/>
              </a:rPr>
              <a:t> &amp; Pierre </a:t>
            </a:r>
            <a:r>
              <a:rPr lang="fi-FI" sz="1800" dirty="0" err="1">
                <a:solidFill>
                  <a:schemeClr val="bg1"/>
                </a:solidFill>
                <a:latin typeface="+mn-lt"/>
              </a:rPr>
              <a:t>Eur</a:t>
            </a:r>
            <a:r>
              <a:rPr lang="fi-FI" sz="1800" dirty="0">
                <a:solidFill>
                  <a:schemeClr val="bg1"/>
                </a:solidFill>
                <a:latin typeface="+mn-lt"/>
              </a:rPr>
              <a:t> J </a:t>
            </a:r>
            <a:r>
              <a:rPr lang="fi-FI" sz="1800" dirty="0" err="1">
                <a:solidFill>
                  <a:schemeClr val="bg1"/>
                </a:solidFill>
                <a:latin typeface="+mn-lt"/>
              </a:rPr>
              <a:t>Cancer</a:t>
            </a:r>
            <a:r>
              <a:rPr lang="fi-FI" sz="1800" dirty="0">
                <a:solidFill>
                  <a:schemeClr val="bg1"/>
                </a:solidFill>
                <a:latin typeface="+mn-lt"/>
              </a:rPr>
              <a:t> 2005 (http://corpet.free.fr/MAaspirin.html) </a:t>
            </a:r>
          </a:p>
        </p:txBody>
      </p:sp>
      <p:cxnSp>
        <p:nvCxnSpPr>
          <p:cNvPr id="39942" name="Suora nuoliyhdysviiva 6"/>
          <p:cNvCxnSpPr>
            <a:cxnSpLocks noChangeShapeType="1"/>
          </p:cNvCxnSpPr>
          <p:nvPr/>
        </p:nvCxnSpPr>
        <p:spPr bwMode="auto">
          <a:xfrm rot="5400000">
            <a:off x="962819" y="3679032"/>
            <a:ext cx="2644775" cy="1587"/>
          </a:xfrm>
          <a:prstGeom prst="straightConnector1">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21D4EE9A-FD36-4E33-AC45-75528EDE5D8A}" type="slidenum">
              <a:rPr lang="en-US" altLang="fi-FI" sz="1400">
                <a:solidFill>
                  <a:schemeClr val="hlink"/>
                </a:solidFill>
                <a:latin typeface="Arial" panose="020B0604020202020204" pitchFamily="34" charset="0"/>
              </a:rPr>
              <a:pPr/>
              <a:t>13</a:t>
            </a:fld>
            <a:endParaRPr lang="en-US" altLang="fi-FI" sz="1400">
              <a:solidFill>
                <a:schemeClr val="hlink"/>
              </a:solidFill>
              <a:latin typeface="Arial" panose="020B0604020202020204" pitchFamily="34" charset="0"/>
            </a:endParaRPr>
          </a:p>
        </p:txBody>
      </p:sp>
      <p:sp>
        <p:nvSpPr>
          <p:cNvPr id="40963" name="Rectangle 2"/>
          <p:cNvSpPr>
            <a:spLocks noGrp="1" noChangeArrowheads="1"/>
          </p:cNvSpPr>
          <p:nvPr>
            <p:ph type="title"/>
          </p:nvPr>
        </p:nvSpPr>
        <p:spPr>
          <a:xfrm>
            <a:off x="2987675" y="0"/>
            <a:ext cx="5846763" cy="1066800"/>
          </a:xfrm>
          <a:noFill/>
        </p:spPr>
        <p:txBody>
          <a:bodyPr/>
          <a:lstStyle/>
          <a:p>
            <a:r>
              <a:rPr lang="en-US" altLang="fi-FI" sz="4000" smtClean="0">
                <a:solidFill>
                  <a:schemeClr val="bg1"/>
                </a:solidFill>
                <a:latin typeface="Arial" panose="020B0604020202020204" pitchFamily="34" charset="0"/>
              </a:rPr>
              <a:t>Trim and Fill</a:t>
            </a:r>
            <a:endParaRPr lang="en-US" altLang="fi-FI" sz="4000" smtClean="0"/>
          </a:p>
        </p:txBody>
      </p:sp>
      <p:pic>
        <p:nvPicPr>
          <p:cNvPr id="40964" name="Picture 6" descr="http://corpet.free.fr/FunnelRatAspirinEMA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1655763"/>
            <a:ext cx="6408737" cy="484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5" name="Ellipsi 5"/>
          <p:cNvSpPr>
            <a:spLocks noChangeArrowheads="1"/>
          </p:cNvSpPr>
          <p:nvPr/>
        </p:nvSpPr>
        <p:spPr bwMode="auto">
          <a:xfrm>
            <a:off x="5364163" y="4032250"/>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40966" name="Ellipsi 6"/>
          <p:cNvSpPr>
            <a:spLocks noChangeArrowheads="1"/>
          </p:cNvSpPr>
          <p:nvPr/>
        </p:nvSpPr>
        <p:spPr bwMode="auto">
          <a:xfrm>
            <a:off x="5516563" y="4464050"/>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40967" name="Ellipsi 7"/>
          <p:cNvSpPr>
            <a:spLocks noChangeArrowheads="1"/>
          </p:cNvSpPr>
          <p:nvPr/>
        </p:nvSpPr>
        <p:spPr bwMode="auto">
          <a:xfrm>
            <a:off x="5795963" y="4184650"/>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40968" name="Ellipsi 8"/>
          <p:cNvSpPr>
            <a:spLocks noChangeArrowheads="1"/>
          </p:cNvSpPr>
          <p:nvPr/>
        </p:nvSpPr>
        <p:spPr bwMode="auto">
          <a:xfrm>
            <a:off x="5795963" y="5256213"/>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40969" name="Ellipsi 9"/>
          <p:cNvSpPr>
            <a:spLocks noChangeArrowheads="1"/>
          </p:cNvSpPr>
          <p:nvPr/>
        </p:nvSpPr>
        <p:spPr bwMode="auto">
          <a:xfrm>
            <a:off x="6443663" y="5472113"/>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40970" name="Ellipsi 10"/>
          <p:cNvSpPr>
            <a:spLocks noChangeArrowheads="1"/>
          </p:cNvSpPr>
          <p:nvPr/>
        </p:nvSpPr>
        <p:spPr bwMode="auto">
          <a:xfrm>
            <a:off x="6084888" y="4679950"/>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40971" name="Ellipsi 11"/>
          <p:cNvSpPr>
            <a:spLocks noChangeArrowheads="1"/>
          </p:cNvSpPr>
          <p:nvPr/>
        </p:nvSpPr>
        <p:spPr bwMode="auto">
          <a:xfrm>
            <a:off x="5219700" y="3384550"/>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40972" name="Ellipsi 12"/>
          <p:cNvSpPr>
            <a:spLocks noChangeArrowheads="1"/>
          </p:cNvSpPr>
          <p:nvPr/>
        </p:nvSpPr>
        <p:spPr bwMode="auto">
          <a:xfrm>
            <a:off x="5364163" y="4895850"/>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40973" name="Ellipsi 13"/>
          <p:cNvSpPr>
            <a:spLocks noChangeArrowheads="1"/>
          </p:cNvSpPr>
          <p:nvPr/>
        </p:nvSpPr>
        <p:spPr bwMode="auto">
          <a:xfrm>
            <a:off x="5580063" y="3744913"/>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24" name="Tekstikehys 23"/>
          <p:cNvSpPr txBox="1"/>
          <p:nvPr/>
        </p:nvSpPr>
        <p:spPr>
          <a:xfrm>
            <a:off x="1387303" y="895350"/>
            <a:ext cx="6732933" cy="461665"/>
          </a:xfrm>
          <a:prstGeom prst="rect">
            <a:avLst/>
          </a:prstGeom>
          <a:noFill/>
        </p:spPr>
        <p:txBody>
          <a:bodyPr wrap="none">
            <a:spAutoFit/>
          </a:bodyPr>
          <a:lstStyle/>
          <a:p>
            <a:pPr marL="342900" indent="-342900">
              <a:buClr>
                <a:srgbClr val="C00000"/>
              </a:buClr>
              <a:buFont typeface="Wingdings" panose="05000000000000000000" pitchFamily="2" charset="2"/>
              <a:buChar char="§"/>
              <a:defRPr/>
            </a:pPr>
            <a:r>
              <a:rPr lang="fi-FI" sz="2400" dirty="0">
                <a:solidFill>
                  <a:schemeClr val="bg1"/>
                </a:solidFill>
                <a:latin typeface="+mn-lt"/>
              </a:rPr>
              <a:t>Korjausmenetelmä julkaisuharhan tilanteessa</a:t>
            </a:r>
          </a:p>
        </p:txBody>
      </p:sp>
      <p:sp>
        <p:nvSpPr>
          <p:cNvPr id="40975" name="Ellipsi 24"/>
          <p:cNvSpPr>
            <a:spLocks noChangeArrowheads="1"/>
          </p:cNvSpPr>
          <p:nvPr/>
        </p:nvSpPr>
        <p:spPr bwMode="auto">
          <a:xfrm>
            <a:off x="6300788" y="4176713"/>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40976" name="Ellipsi 25"/>
          <p:cNvSpPr>
            <a:spLocks noChangeArrowheads="1"/>
          </p:cNvSpPr>
          <p:nvPr/>
        </p:nvSpPr>
        <p:spPr bwMode="auto">
          <a:xfrm>
            <a:off x="5948363" y="3671888"/>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40977" name="Ellipsi 26"/>
          <p:cNvSpPr>
            <a:spLocks noChangeArrowheads="1"/>
          </p:cNvSpPr>
          <p:nvPr/>
        </p:nvSpPr>
        <p:spPr bwMode="auto">
          <a:xfrm>
            <a:off x="6875463" y="5184775"/>
            <a:ext cx="217487"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
        <p:nvSpPr>
          <p:cNvPr id="40978" name="Ellipsi 27"/>
          <p:cNvSpPr>
            <a:spLocks noChangeArrowheads="1"/>
          </p:cNvSpPr>
          <p:nvPr/>
        </p:nvSpPr>
        <p:spPr bwMode="auto">
          <a:xfrm>
            <a:off x="5219700" y="4392613"/>
            <a:ext cx="215900" cy="215900"/>
          </a:xfrm>
          <a:prstGeom prst="ellipse">
            <a:avLst/>
          </a:prstGeom>
          <a:solidFill>
            <a:srgbClr val="FF0000"/>
          </a:solidFill>
          <a:ln w="9525" algn="ctr">
            <a:solidFill>
              <a:schemeClr val="tx1"/>
            </a:solidFill>
            <a:round/>
            <a:headEnd/>
            <a:tailEnd/>
          </a:ln>
        </p:spPr>
        <p:txBody>
          <a:bodyPr wrap="none" anchor="ct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endParaRPr lang="fi-FI" altLang="fi-FI"/>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fi-FI" altLang="fi-FI" smtClean="0">
                <a:solidFill>
                  <a:schemeClr val="bg1"/>
                </a:solidFill>
              </a:rPr>
              <a:t>TULOKSET</a:t>
            </a:r>
          </a:p>
        </p:txBody>
      </p:sp>
      <p:sp>
        <p:nvSpPr>
          <p:cNvPr id="41987" name="Content Placeholder 2"/>
          <p:cNvSpPr>
            <a:spLocks noGrp="1"/>
          </p:cNvSpPr>
          <p:nvPr>
            <p:ph idx="1"/>
          </p:nvPr>
        </p:nvSpPr>
        <p:spPr>
          <a:xfrm>
            <a:off x="1331640" y="2060848"/>
            <a:ext cx="7272338" cy="4114800"/>
          </a:xfrm>
        </p:spPr>
        <p:txBody>
          <a:bodyPr/>
          <a:lstStyle/>
          <a:p>
            <a:pPr>
              <a:buClr>
                <a:srgbClr val="C00000"/>
              </a:buClr>
              <a:buSzPct val="100000"/>
              <a:buFont typeface="Wingdings" panose="05000000000000000000" pitchFamily="2" charset="2"/>
              <a:buChar char="§"/>
            </a:pPr>
            <a:r>
              <a:rPr lang="fi-FI" altLang="fi-FI" sz="3200" dirty="0" smtClean="0">
                <a:solidFill>
                  <a:schemeClr val="bg1"/>
                </a:solidFill>
              </a:rPr>
              <a:t>Yhdistetty vaikutus (95% luottamusväli)</a:t>
            </a:r>
          </a:p>
          <a:p>
            <a:pPr>
              <a:buClr>
                <a:srgbClr val="C00000"/>
              </a:buClr>
              <a:buSzPct val="100000"/>
              <a:buFont typeface="Wingdings" panose="05000000000000000000" pitchFamily="2" charset="2"/>
              <a:buChar char="§"/>
            </a:pPr>
            <a:r>
              <a:rPr lang="fi-FI" altLang="fi-FI" sz="3200" dirty="0" err="1" smtClean="0">
                <a:solidFill>
                  <a:schemeClr val="bg1"/>
                </a:solidFill>
              </a:rPr>
              <a:t>Forest</a:t>
            </a:r>
            <a:r>
              <a:rPr lang="fi-FI" altLang="fi-FI" sz="3200" dirty="0" smtClean="0">
                <a:solidFill>
                  <a:schemeClr val="bg1"/>
                </a:solidFill>
              </a:rPr>
              <a:t> </a:t>
            </a:r>
            <a:r>
              <a:rPr lang="fi-FI" altLang="fi-FI" sz="3200" dirty="0" err="1" smtClean="0">
                <a:solidFill>
                  <a:schemeClr val="bg1"/>
                </a:solidFill>
              </a:rPr>
              <a:t>plot</a:t>
            </a:r>
            <a:r>
              <a:rPr lang="fi-FI" altLang="fi-FI" sz="3200" dirty="0" smtClean="0">
                <a:solidFill>
                  <a:schemeClr val="bg1"/>
                </a:solidFill>
              </a:rPr>
              <a:t> (”metsikkökuvio”)</a:t>
            </a:r>
          </a:p>
          <a:p>
            <a:pPr>
              <a:buClr>
                <a:srgbClr val="C00000"/>
              </a:buClr>
              <a:buSzPct val="100000"/>
              <a:buFont typeface="Wingdings" panose="05000000000000000000" pitchFamily="2" charset="2"/>
              <a:buChar char="§"/>
            </a:pPr>
            <a:r>
              <a:rPr lang="fi-FI" altLang="fi-FI" sz="3200" dirty="0" smtClean="0">
                <a:solidFill>
                  <a:schemeClr val="bg1"/>
                </a:solidFill>
              </a:rPr>
              <a:t>Kliiniset kokeet</a:t>
            </a:r>
          </a:p>
          <a:p>
            <a:pPr lvl="1">
              <a:buClr>
                <a:srgbClr val="C00000"/>
              </a:buClr>
              <a:buFont typeface="Wingdings" panose="05000000000000000000" pitchFamily="2" charset="2"/>
              <a:buChar char="§"/>
            </a:pPr>
            <a:r>
              <a:rPr lang="fi-FI" altLang="fi-FI" sz="2800" dirty="0" smtClean="0">
                <a:solidFill>
                  <a:schemeClr val="bg1"/>
                </a:solidFill>
              </a:rPr>
              <a:t>Suhteellisen vs. absoluuttisen riskin väheneminen (</a:t>
            </a:r>
            <a:r>
              <a:rPr lang="fi-FI" altLang="fi-FI" sz="2800" dirty="0" err="1" smtClean="0">
                <a:solidFill>
                  <a:schemeClr val="bg1"/>
                </a:solidFill>
              </a:rPr>
              <a:t>Leucht</a:t>
            </a:r>
            <a:r>
              <a:rPr lang="fi-FI" altLang="fi-FI" sz="2800" dirty="0" smtClean="0">
                <a:solidFill>
                  <a:schemeClr val="bg1"/>
                </a:solidFill>
              </a:rPr>
              <a:t> </a:t>
            </a:r>
            <a:r>
              <a:rPr lang="fi-FI" altLang="fi-FI" sz="2800" dirty="0" err="1" smtClean="0">
                <a:solidFill>
                  <a:schemeClr val="bg1"/>
                </a:solidFill>
              </a:rPr>
              <a:t>ym</a:t>
            </a:r>
            <a:r>
              <a:rPr lang="fi-FI" altLang="fi-FI" sz="2800" dirty="0" smtClean="0">
                <a:solidFill>
                  <a:schemeClr val="bg1"/>
                </a:solidFill>
              </a:rPr>
              <a:t> 2009)</a:t>
            </a:r>
          </a:p>
        </p:txBody>
      </p:sp>
      <p:sp>
        <p:nvSpPr>
          <p:cNvPr id="4" name="Slide Number Placeholder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E41AECED-998A-45AB-AC5F-13007DAB4C4B}" type="slidenum">
              <a:rPr lang="en-US" altLang="fi-FI" sz="1400">
                <a:solidFill>
                  <a:schemeClr val="hlink"/>
                </a:solidFill>
                <a:latin typeface="Arial" panose="020B0604020202020204" pitchFamily="34" charset="0"/>
              </a:rPr>
              <a:pPr/>
              <a:t>14</a:t>
            </a:fld>
            <a:endParaRPr lang="en-US" altLang="fi-FI" sz="1400">
              <a:solidFill>
                <a:schemeClr val="hlink"/>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50A209E2-6A12-47F3-94CF-4F9BFEF8265B}" type="slidenum">
              <a:rPr lang="en-US" altLang="fi-FI" sz="1400">
                <a:solidFill>
                  <a:schemeClr val="hlink"/>
                </a:solidFill>
                <a:latin typeface="Arial" panose="020B0604020202020204" pitchFamily="34" charset="0"/>
              </a:rPr>
              <a:pPr/>
              <a:t>15</a:t>
            </a:fld>
            <a:endParaRPr lang="en-US" altLang="fi-FI" sz="1400">
              <a:solidFill>
                <a:schemeClr val="hlink"/>
              </a:solidFill>
              <a:latin typeface="Arial" panose="020B0604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0" y="2996952"/>
            <a:ext cx="9144000" cy="35840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70440" b="93241"/>
          <a:stretch/>
        </p:blipFill>
        <p:spPr bwMode="auto">
          <a:xfrm>
            <a:off x="0" y="20560"/>
            <a:ext cx="4848838" cy="4425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47324"/>
          <a:stretch/>
        </p:blipFill>
        <p:spPr bwMode="auto">
          <a:xfrm>
            <a:off x="-19970" y="548680"/>
            <a:ext cx="9320213" cy="1959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349D76FF-9B30-409A-8762-AAC91F868B5A}" type="slidenum">
              <a:rPr lang="en-US" altLang="fi-FI" sz="1400">
                <a:solidFill>
                  <a:schemeClr val="hlink"/>
                </a:solidFill>
                <a:latin typeface="Arial" panose="020B0604020202020204" pitchFamily="34" charset="0"/>
              </a:rPr>
              <a:pPr/>
              <a:t>16</a:t>
            </a:fld>
            <a:endParaRPr lang="en-US" altLang="fi-FI" sz="1400">
              <a:solidFill>
                <a:schemeClr val="hlink"/>
              </a:solidFill>
              <a:latin typeface="Arial" panose="020B0604020202020204" pitchFamily="34" charset="0"/>
            </a:endParaRPr>
          </a:p>
        </p:txBody>
      </p:sp>
      <p:sp>
        <p:nvSpPr>
          <p:cNvPr id="46083" name="Rectangle 2"/>
          <p:cNvSpPr>
            <a:spLocks noGrp="1" noChangeArrowheads="1"/>
          </p:cNvSpPr>
          <p:nvPr>
            <p:ph type="title"/>
          </p:nvPr>
        </p:nvSpPr>
        <p:spPr>
          <a:xfrm>
            <a:off x="1547813" y="188913"/>
            <a:ext cx="6985000" cy="1066800"/>
          </a:xfrm>
          <a:noFill/>
        </p:spPr>
        <p:txBody>
          <a:bodyPr/>
          <a:lstStyle/>
          <a:p>
            <a:r>
              <a:rPr lang="en-US" altLang="fi-FI" sz="4000" dirty="0" err="1" smtClean="0">
                <a:solidFill>
                  <a:schemeClr val="bg1"/>
                </a:solidFill>
                <a:latin typeface="Arial" panose="020B0604020202020204" pitchFamily="34" charset="0"/>
              </a:rPr>
              <a:t>Heterogeenisyys</a:t>
            </a:r>
            <a:endParaRPr lang="en-US" altLang="fi-FI" sz="4000" dirty="0" smtClean="0"/>
          </a:p>
        </p:txBody>
      </p:sp>
      <p:sp>
        <p:nvSpPr>
          <p:cNvPr id="46084" name="Rectangle 3"/>
          <p:cNvSpPr>
            <a:spLocks noGrp="1" noChangeArrowheads="1"/>
          </p:cNvSpPr>
          <p:nvPr>
            <p:ph type="body" idx="1"/>
          </p:nvPr>
        </p:nvSpPr>
        <p:spPr>
          <a:xfrm>
            <a:off x="467544" y="1712913"/>
            <a:ext cx="7632848" cy="4535487"/>
          </a:xfrm>
          <a:noFill/>
        </p:spPr>
        <p:txBody>
          <a:bodyPr/>
          <a:lstStyle/>
          <a:p>
            <a:pPr>
              <a:buClr>
                <a:srgbClr val="C00000"/>
              </a:buClr>
              <a:buSzPct val="100000"/>
              <a:buFont typeface="Wingdings" panose="05000000000000000000" pitchFamily="2" charset="2"/>
              <a:buChar char="§"/>
            </a:pPr>
            <a:r>
              <a:rPr lang="en-US" altLang="fi-FI" dirty="0" err="1" smtClean="0">
                <a:solidFill>
                  <a:schemeClr val="bg1"/>
                </a:solidFill>
                <a:latin typeface="Times New Roman" panose="02020603050405020304" pitchFamily="18" charset="0"/>
              </a:rPr>
              <a:t>Alkuperäiset</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tutkimukset</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eroavat</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huomattavasti</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toisistaan</a:t>
            </a:r>
            <a:r>
              <a:rPr lang="en-US" altLang="fi-FI" dirty="0" smtClean="0">
                <a:solidFill>
                  <a:schemeClr val="bg1"/>
                </a:solidFill>
                <a:latin typeface="Times New Roman" panose="02020603050405020304" pitchFamily="18" charset="0"/>
              </a:rPr>
              <a:t> (</a:t>
            </a:r>
            <a:r>
              <a:rPr lang="en-US" altLang="fi-FI" i="1" dirty="0" smtClean="0">
                <a:solidFill>
                  <a:schemeClr val="bg1"/>
                </a:solidFill>
                <a:latin typeface="Times New Roman" panose="02020603050405020304" pitchFamily="18" charset="0"/>
              </a:rPr>
              <a:t>clinical heterogeneity</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joten</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yhdistäminen</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ongelmallista</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esim</a:t>
            </a:r>
            <a:r>
              <a:rPr lang="en-US" altLang="fi-FI" dirty="0" smtClean="0">
                <a:solidFill>
                  <a:schemeClr val="bg1"/>
                </a:solidFill>
                <a:latin typeface="Times New Roman" panose="02020603050405020304" pitchFamily="18" charset="0"/>
              </a:rPr>
              <a:t>.</a:t>
            </a:r>
          </a:p>
          <a:p>
            <a:pPr lvl="1">
              <a:buClr>
                <a:srgbClr val="C00000"/>
              </a:buClr>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Eroja</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arviointimenetelmien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käytössä</a:t>
            </a:r>
            <a:endParaRPr lang="en-US" altLang="fi-FI" sz="2400" dirty="0" smtClean="0">
              <a:solidFill>
                <a:schemeClr val="bg1"/>
              </a:solidFill>
              <a:latin typeface="Times New Roman" panose="02020603050405020304" pitchFamily="18" charset="0"/>
            </a:endParaRPr>
          </a:p>
          <a:p>
            <a:pPr lvl="1">
              <a:buClr>
                <a:srgbClr val="C00000"/>
              </a:buClr>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Aineistot</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eri</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tavoin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valikoituneet</a:t>
            </a:r>
            <a:endParaRPr lang="en-US" altLang="fi-FI" sz="2400" dirty="0" smtClean="0">
              <a:solidFill>
                <a:schemeClr val="bg1"/>
              </a:solidFill>
              <a:latin typeface="Times New Roman" panose="02020603050405020304" pitchFamily="18" charset="0"/>
            </a:endParaRPr>
          </a:p>
          <a:p>
            <a:pPr lvl="1">
              <a:buClr>
                <a:srgbClr val="C00000"/>
              </a:buClr>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Tulokset</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vakioimattomia</a:t>
            </a:r>
            <a:r>
              <a:rPr lang="en-US" altLang="fi-FI" sz="2400" dirty="0" smtClean="0">
                <a:solidFill>
                  <a:schemeClr val="bg1"/>
                </a:solidFill>
                <a:latin typeface="Times New Roman" panose="02020603050405020304" pitchFamily="18" charset="0"/>
              </a:rPr>
              <a:t> tai </a:t>
            </a:r>
            <a:r>
              <a:rPr lang="en-US" altLang="fi-FI" sz="2400" dirty="0" err="1" smtClean="0">
                <a:solidFill>
                  <a:schemeClr val="bg1"/>
                </a:solidFill>
                <a:latin typeface="Times New Roman" panose="02020603050405020304" pitchFamily="18" charset="0"/>
              </a:rPr>
              <a:t>eri</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tavoin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vakioituja</a:t>
            </a:r>
            <a:endParaRPr lang="en-US" altLang="fi-FI" sz="2400" dirty="0" smtClean="0">
              <a:solidFill>
                <a:schemeClr val="bg1"/>
              </a:solidFill>
              <a:latin typeface="Times New Roman" panose="02020603050405020304" pitchFamily="18" charset="0"/>
            </a:endParaRPr>
          </a:p>
          <a:p>
            <a:pPr lvl="2">
              <a:buClr>
                <a:srgbClr val="C00000"/>
              </a:buClr>
              <a:buFont typeface="Wingdings" panose="05000000000000000000" pitchFamily="2" charset="2"/>
              <a:buChar char="§"/>
            </a:pPr>
            <a:r>
              <a:rPr lang="en-US" altLang="fi-FI" dirty="0" err="1" smtClean="0">
                <a:solidFill>
                  <a:schemeClr val="bg1"/>
                </a:solidFill>
                <a:latin typeface="Times New Roman" panose="02020603050405020304" pitchFamily="18" charset="0"/>
              </a:rPr>
              <a:t>Tieto</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vakioinnista</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esitettävä</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esim</a:t>
            </a:r>
            <a:r>
              <a:rPr lang="en-US" altLang="fi-FI" dirty="0" smtClean="0">
                <a:solidFill>
                  <a:schemeClr val="bg1"/>
                </a:solidFill>
                <a:latin typeface="Times New Roman" panose="02020603050405020304" pitchFamily="18" charset="0"/>
              </a:rPr>
              <a:t>. </a:t>
            </a:r>
            <a:r>
              <a:rPr lang="en-US" altLang="fi-FI" dirty="0" err="1" smtClean="0">
                <a:solidFill>
                  <a:schemeClr val="bg1"/>
                </a:solidFill>
                <a:latin typeface="Times New Roman" panose="02020603050405020304" pitchFamily="18" charset="0"/>
              </a:rPr>
              <a:t>kirjallisuustaulukossa</a:t>
            </a:r>
            <a:r>
              <a:rPr lang="en-US" altLang="fi-FI" dirty="0" smtClean="0">
                <a:solidFill>
                  <a:schemeClr val="bg1"/>
                </a:solidFill>
                <a:latin typeface="Times New Roman" panose="02020603050405020304" pitchFamily="18" charset="0"/>
              </a:rPr>
              <a:t> </a:t>
            </a:r>
          </a:p>
          <a:p>
            <a:pPr lvl="1">
              <a:buClr>
                <a:srgbClr val="C00000"/>
              </a:buClr>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Metaregressio</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mediaani</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vaikutuksista</a:t>
            </a:r>
            <a:r>
              <a:rPr lang="en-US" altLang="fi-FI" sz="2400" dirty="0" smtClean="0">
                <a:solidFill>
                  <a:schemeClr val="bg1"/>
                </a:solidFill>
                <a:latin typeface="Times New Roman" panose="02020603050405020304" pitchFamily="18" charset="0"/>
              </a:rPr>
              <a:t> , …</a:t>
            </a:r>
          </a:p>
          <a:p>
            <a:pPr lvl="1">
              <a:buClr>
                <a:srgbClr val="C00000"/>
              </a:buClr>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Alaryhmien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tulokset</a:t>
            </a:r>
            <a:endParaRPr lang="en-US" altLang="fi-FI" sz="2400" dirty="0" smtClean="0">
              <a:solidFill>
                <a:schemeClr val="bg1"/>
              </a:solidFill>
              <a:latin typeface="Times New Roman" panose="02020603050405020304" pitchFamily="18" charset="0"/>
            </a:endParaRPr>
          </a:p>
          <a:p>
            <a:endParaRPr lang="en-US" altLang="fi-FI" sz="2400" dirty="0" smtClean="0">
              <a:solidFill>
                <a:schemeClr val="bg1"/>
              </a:solidFill>
              <a:latin typeface="Times New Roman" panose="02020603050405020304" pitchFamily="18" charset="0"/>
            </a:endParaRPr>
          </a:p>
        </p:txBody>
      </p:sp>
      <p:pic>
        <p:nvPicPr>
          <p:cNvPr id="5" name="Picture 6" descr="http://t1.gstatic.com/images?q=tbn:ANd9GcRlzRtrZl6wB9O0P0VR7_H-c3zWJ-JlwR9EilQTJXOZmxqhcpnS"/>
          <p:cNvPicPr>
            <a:picLocks noChangeAspect="1" noChangeArrowheads="1"/>
          </p:cNvPicPr>
          <p:nvPr/>
        </p:nvPicPr>
        <p:blipFill>
          <a:blip r:embed="rId2">
            <a:extLst>
              <a:ext uri="{28A0092B-C50C-407E-A947-70E740481C1C}">
                <a14:useLocalDpi xmlns:a14="http://schemas.microsoft.com/office/drawing/2010/main" val="0"/>
              </a:ext>
            </a:extLst>
          </a:blip>
          <a:srcRect l="9055" t="6122" r="6435" b="10204"/>
          <a:stretch>
            <a:fillRect/>
          </a:stretch>
        </p:blipFill>
        <p:spPr bwMode="auto">
          <a:xfrm>
            <a:off x="6749192" y="-49975"/>
            <a:ext cx="2361279" cy="1728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isällön paikkamerkki 2"/>
          <p:cNvSpPr>
            <a:spLocks noGrp="1"/>
          </p:cNvSpPr>
          <p:nvPr>
            <p:ph idx="1"/>
          </p:nvPr>
        </p:nvSpPr>
        <p:spPr>
          <a:xfrm>
            <a:off x="1331640" y="1484784"/>
            <a:ext cx="6624736" cy="4114800"/>
          </a:xfrm>
        </p:spPr>
        <p:txBody>
          <a:bodyPr/>
          <a:lstStyle/>
          <a:p>
            <a:pPr>
              <a:buClr>
                <a:srgbClr val="C00000"/>
              </a:buClr>
              <a:buSzPct val="100000"/>
              <a:buFont typeface="Wingdings" panose="05000000000000000000" pitchFamily="2" charset="2"/>
              <a:buChar char="§"/>
            </a:pPr>
            <a:r>
              <a:rPr lang="fi-FI" altLang="fi-FI" dirty="0" smtClean="0">
                <a:solidFill>
                  <a:schemeClr val="bg1"/>
                </a:solidFill>
              </a:rPr>
              <a:t>Hankalasti avautuvat menetelmät</a:t>
            </a:r>
          </a:p>
          <a:p>
            <a:pPr>
              <a:buClr>
                <a:srgbClr val="C00000"/>
              </a:buClr>
              <a:buSzPct val="100000"/>
              <a:buFont typeface="Wingdings" panose="05000000000000000000" pitchFamily="2" charset="2"/>
              <a:buChar char="§"/>
            </a:pPr>
            <a:r>
              <a:rPr lang="fi-FI" altLang="fi-FI" dirty="0" smtClean="0">
                <a:solidFill>
                  <a:schemeClr val="bg1"/>
                </a:solidFill>
              </a:rPr>
              <a:t>Meta-analyysin tekijöiden valinnat?</a:t>
            </a:r>
          </a:p>
          <a:p>
            <a:pPr lvl="1">
              <a:buClr>
                <a:srgbClr val="C00000"/>
              </a:buClr>
              <a:buFont typeface="Wingdings" panose="05000000000000000000" pitchFamily="2" charset="2"/>
              <a:buChar char="§"/>
            </a:pPr>
            <a:r>
              <a:rPr lang="fi-FI" altLang="fi-FI" sz="2400" dirty="0" smtClean="0">
                <a:solidFill>
                  <a:schemeClr val="bg1"/>
                </a:solidFill>
              </a:rPr>
              <a:t>Inkluusio, </a:t>
            </a:r>
            <a:r>
              <a:rPr lang="fi-FI" altLang="fi-FI" sz="2400" dirty="0" err="1" smtClean="0">
                <a:solidFill>
                  <a:schemeClr val="bg1"/>
                </a:solidFill>
              </a:rPr>
              <a:t>eksluusio</a:t>
            </a:r>
            <a:r>
              <a:rPr lang="fi-FI" altLang="fi-FI" sz="2400" dirty="0" smtClean="0">
                <a:solidFill>
                  <a:schemeClr val="bg1"/>
                </a:solidFill>
              </a:rPr>
              <a:t>, </a:t>
            </a:r>
            <a:r>
              <a:rPr lang="fi-FI" altLang="fi-FI" sz="2400" dirty="0" err="1" smtClean="0">
                <a:solidFill>
                  <a:schemeClr val="bg1"/>
                </a:solidFill>
              </a:rPr>
              <a:t>risk</a:t>
            </a:r>
            <a:r>
              <a:rPr lang="fi-FI" altLang="fi-FI" sz="2400" dirty="0" smtClean="0">
                <a:solidFill>
                  <a:schemeClr val="bg1"/>
                </a:solidFill>
              </a:rPr>
              <a:t>/</a:t>
            </a:r>
            <a:r>
              <a:rPr lang="fi-FI" altLang="fi-FI" sz="2400" dirty="0" err="1" smtClean="0">
                <a:solidFill>
                  <a:schemeClr val="bg1"/>
                </a:solidFill>
              </a:rPr>
              <a:t>outcome</a:t>
            </a:r>
            <a:endParaRPr lang="fi-FI" altLang="fi-FI" sz="2400" dirty="0" smtClean="0">
              <a:solidFill>
                <a:schemeClr val="bg1"/>
              </a:solidFill>
            </a:endParaRPr>
          </a:p>
          <a:p>
            <a:pPr>
              <a:buClr>
                <a:srgbClr val="C00000"/>
              </a:buClr>
              <a:buSzPct val="100000"/>
              <a:buFont typeface="Wingdings" panose="05000000000000000000" pitchFamily="2" charset="2"/>
              <a:buChar char="§"/>
            </a:pPr>
            <a:r>
              <a:rPr lang="en-US" altLang="fi-FI" dirty="0" err="1" smtClean="0">
                <a:solidFill>
                  <a:schemeClr val="bg1"/>
                </a:solidFill>
              </a:rPr>
              <a:t>Tutkimukset</a:t>
            </a:r>
            <a:r>
              <a:rPr lang="en-US" altLang="fi-FI" dirty="0" smtClean="0">
                <a:solidFill>
                  <a:schemeClr val="bg1"/>
                </a:solidFill>
              </a:rPr>
              <a:t> </a:t>
            </a:r>
            <a:r>
              <a:rPr lang="en-US" altLang="fi-FI" dirty="0" err="1" smtClean="0">
                <a:solidFill>
                  <a:schemeClr val="bg1"/>
                </a:solidFill>
              </a:rPr>
              <a:t>eivät</a:t>
            </a:r>
            <a:r>
              <a:rPr lang="en-US" altLang="fi-FI" dirty="0" smtClean="0">
                <a:solidFill>
                  <a:schemeClr val="bg1"/>
                </a:solidFill>
              </a:rPr>
              <a:t> </a:t>
            </a:r>
            <a:r>
              <a:rPr lang="en-US" altLang="fi-FI" dirty="0" err="1" smtClean="0">
                <a:solidFill>
                  <a:schemeClr val="bg1"/>
                </a:solidFill>
              </a:rPr>
              <a:t>ilmoita</a:t>
            </a:r>
            <a:r>
              <a:rPr lang="en-US" altLang="fi-FI" dirty="0" smtClean="0">
                <a:solidFill>
                  <a:schemeClr val="bg1"/>
                </a:solidFill>
              </a:rPr>
              <a:t> </a:t>
            </a:r>
            <a:r>
              <a:rPr lang="en-US" altLang="fi-FI" dirty="0" err="1" smtClean="0">
                <a:solidFill>
                  <a:schemeClr val="bg1"/>
                </a:solidFill>
              </a:rPr>
              <a:t>kaikkia</a:t>
            </a:r>
            <a:r>
              <a:rPr lang="en-US" altLang="fi-FI" dirty="0" smtClean="0">
                <a:solidFill>
                  <a:schemeClr val="bg1"/>
                </a:solidFill>
              </a:rPr>
              <a:t> </a:t>
            </a:r>
            <a:r>
              <a:rPr lang="en-US" altLang="fi-FI" dirty="0" err="1" smtClean="0">
                <a:solidFill>
                  <a:schemeClr val="bg1"/>
                </a:solidFill>
              </a:rPr>
              <a:t>tietoja</a:t>
            </a:r>
            <a:r>
              <a:rPr lang="en-US" altLang="fi-FI" dirty="0" smtClean="0">
                <a:solidFill>
                  <a:schemeClr val="bg1"/>
                </a:solidFill>
              </a:rPr>
              <a:t> </a:t>
            </a:r>
            <a:r>
              <a:rPr lang="en-US" altLang="fi-FI" dirty="0" err="1" smtClean="0">
                <a:solidFill>
                  <a:schemeClr val="bg1"/>
                </a:solidFill>
              </a:rPr>
              <a:t>mitä</a:t>
            </a:r>
            <a:r>
              <a:rPr lang="en-US" altLang="fi-FI" dirty="0" smtClean="0">
                <a:solidFill>
                  <a:schemeClr val="bg1"/>
                </a:solidFill>
              </a:rPr>
              <a:t> </a:t>
            </a:r>
            <a:r>
              <a:rPr lang="en-US" altLang="fi-FI" dirty="0" err="1" smtClean="0">
                <a:solidFill>
                  <a:schemeClr val="bg1"/>
                </a:solidFill>
              </a:rPr>
              <a:t>haluttaisiin</a:t>
            </a:r>
            <a:r>
              <a:rPr lang="en-US" altLang="fi-FI" dirty="0" smtClean="0">
                <a:solidFill>
                  <a:schemeClr val="bg1"/>
                </a:solidFill>
              </a:rPr>
              <a:t> </a:t>
            </a:r>
            <a:r>
              <a:rPr lang="en-US" altLang="fi-FI" dirty="0" err="1" smtClean="0">
                <a:solidFill>
                  <a:schemeClr val="bg1"/>
                </a:solidFill>
              </a:rPr>
              <a:t>käyttää</a:t>
            </a:r>
            <a:endParaRPr lang="en-US" altLang="fi-FI" dirty="0" smtClean="0">
              <a:solidFill>
                <a:schemeClr val="bg1"/>
              </a:solidFill>
            </a:endParaRPr>
          </a:p>
          <a:p>
            <a:pPr>
              <a:buClr>
                <a:srgbClr val="C00000"/>
              </a:buClr>
              <a:buSzPct val="100000"/>
              <a:buFont typeface="Wingdings" panose="05000000000000000000" pitchFamily="2" charset="2"/>
              <a:buChar char="§"/>
            </a:pPr>
            <a:r>
              <a:rPr lang="en-US" altLang="fi-FI" dirty="0" err="1" smtClean="0">
                <a:solidFill>
                  <a:schemeClr val="bg1"/>
                </a:solidFill>
              </a:rPr>
              <a:t>Saatujen</a:t>
            </a:r>
            <a:r>
              <a:rPr lang="en-US" altLang="fi-FI" dirty="0" smtClean="0">
                <a:solidFill>
                  <a:schemeClr val="bg1"/>
                </a:solidFill>
              </a:rPr>
              <a:t> </a:t>
            </a:r>
            <a:r>
              <a:rPr lang="en-US" altLang="fi-FI" dirty="0" err="1" smtClean="0">
                <a:solidFill>
                  <a:schemeClr val="bg1"/>
                </a:solidFill>
              </a:rPr>
              <a:t>pienten</a:t>
            </a:r>
            <a:r>
              <a:rPr lang="en-US" altLang="fi-FI" dirty="0" smtClean="0">
                <a:solidFill>
                  <a:schemeClr val="bg1"/>
                </a:solidFill>
              </a:rPr>
              <a:t> </a:t>
            </a:r>
            <a:r>
              <a:rPr lang="en-US" altLang="fi-FI" dirty="0" err="1" smtClean="0">
                <a:solidFill>
                  <a:schemeClr val="bg1"/>
                </a:solidFill>
              </a:rPr>
              <a:t>riskiestimaattien</a:t>
            </a:r>
            <a:r>
              <a:rPr lang="en-US" altLang="fi-FI" dirty="0" smtClean="0">
                <a:solidFill>
                  <a:schemeClr val="bg1"/>
                </a:solidFill>
              </a:rPr>
              <a:t> </a:t>
            </a:r>
            <a:r>
              <a:rPr lang="en-US" altLang="fi-FI" dirty="0" err="1" smtClean="0">
                <a:solidFill>
                  <a:schemeClr val="bg1"/>
                </a:solidFill>
              </a:rPr>
              <a:t>epävarmuus</a:t>
            </a:r>
            <a:r>
              <a:rPr lang="en-US" altLang="fi-FI" dirty="0" smtClean="0">
                <a:solidFill>
                  <a:schemeClr val="bg1"/>
                </a:solidFill>
              </a:rPr>
              <a:t>?</a:t>
            </a:r>
          </a:p>
          <a:p>
            <a:pPr>
              <a:buClr>
                <a:srgbClr val="C00000"/>
              </a:buClr>
              <a:buSzPct val="100000"/>
              <a:buFont typeface="Wingdings" panose="05000000000000000000" pitchFamily="2" charset="2"/>
              <a:buChar char="§"/>
            </a:pPr>
            <a:r>
              <a:rPr lang="en-US" altLang="fi-FI" dirty="0" err="1" smtClean="0">
                <a:solidFill>
                  <a:schemeClr val="bg1"/>
                </a:solidFill>
              </a:rPr>
              <a:t>Useita</a:t>
            </a:r>
            <a:r>
              <a:rPr lang="en-US" altLang="fi-FI" dirty="0" smtClean="0">
                <a:solidFill>
                  <a:schemeClr val="bg1"/>
                </a:solidFill>
              </a:rPr>
              <a:t> </a:t>
            </a:r>
            <a:r>
              <a:rPr lang="en-US" altLang="fi-FI" dirty="0" err="1" smtClean="0">
                <a:solidFill>
                  <a:schemeClr val="bg1"/>
                </a:solidFill>
              </a:rPr>
              <a:t>tilastollisia</a:t>
            </a:r>
            <a:r>
              <a:rPr lang="en-US" altLang="fi-FI" dirty="0" smtClean="0">
                <a:solidFill>
                  <a:schemeClr val="bg1"/>
                </a:solidFill>
              </a:rPr>
              <a:t> </a:t>
            </a:r>
            <a:r>
              <a:rPr lang="en-US" altLang="fi-FI" dirty="0" err="1" smtClean="0">
                <a:solidFill>
                  <a:schemeClr val="bg1"/>
                </a:solidFill>
              </a:rPr>
              <a:t>testejä</a:t>
            </a:r>
            <a:r>
              <a:rPr lang="en-US" altLang="fi-FI" dirty="0" smtClean="0">
                <a:solidFill>
                  <a:schemeClr val="bg1"/>
                </a:solidFill>
              </a:rPr>
              <a:t>?</a:t>
            </a:r>
          </a:p>
          <a:p>
            <a:pPr lvl="1">
              <a:buClr>
                <a:srgbClr val="C00000"/>
              </a:buClr>
              <a:buSzPct val="100000"/>
              <a:buFont typeface="Wingdings" panose="05000000000000000000" pitchFamily="2" charset="2"/>
              <a:buChar char="§"/>
            </a:pPr>
            <a:r>
              <a:rPr lang="en-US" altLang="fi-FI" sz="1800" dirty="0" err="1">
                <a:solidFill>
                  <a:schemeClr val="bg1"/>
                </a:solidFill>
              </a:rPr>
              <a:t>Mascha</a:t>
            </a:r>
            <a:r>
              <a:rPr lang="en-US" altLang="fi-FI" sz="1800" dirty="0">
                <a:solidFill>
                  <a:schemeClr val="bg1"/>
                </a:solidFill>
              </a:rPr>
              <a:t> EJ. Alpha, Beta, Meta: Guidelines for Assessing Power and Type I </a:t>
            </a:r>
            <a:r>
              <a:rPr lang="en-US" altLang="fi-FI" sz="1800" dirty="0" smtClean="0">
                <a:solidFill>
                  <a:schemeClr val="bg1"/>
                </a:solidFill>
              </a:rPr>
              <a:t>Error in </a:t>
            </a:r>
            <a:r>
              <a:rPr lang="en-US" altLang="fi-FI" sz="1800" dirty="0">
                <a:solidFill>
                  <a:schemeClr val="bg1"/>
                </a:solidFill>
              </a:rPr>
              <a:t>Meta-Analyses. </a:t>
            </a:r>
            <a:r>
              <a:rPr lang="en-US" altLang="fi-FI" sz="1800" dirty="0" err="1">
                <a:solidFill>
                  <a:schemeClr val="bg1"/>
                </a:solidFill>
              </a:rPr>
              <a:t>Anesth</a:t>
            </a:r>
            <a:r>
              <a:rPr lang="en-US" altLang="fi-FI" sz="1800" dirty="0">
                <a:solidFill>
                  <a:schemeClr val="bg1"/>
                </a:solidFill>
              </a:rPr>
              <a:t> </a:t>
            </a:r>
            <a:r>
              <a:rPr lang="en-US" altLang="fi-FI" sz="1800" dirty="0" err="1">
                <a:solidFill>
                  <a:schemeClr val="bg1"/>
                </a:solidFill>
              </a:rPr>
              <a:t>Analg</a:t>
            </a:r>
            <a:r>
              <a:rPr lang="en-US" altLang="fi-FI" sz="1800" dirty="0">
                <a:solidFill>
                  <a:schemeClr val="bg1"/>
                </a:solidFill>
              </a:rPr>
              <a:t>. 2015 Dec;121(6):1430-3.</a:t>
            </a:r>
            <a:endParaRPr lang="en-US" altLang="fi-FI" sz="1800" dirty="0" smtClean="0">
              <a:solidFill>
                <a:schemeClr val="bg1"/>
              </a:solidFill>
            </a:endParaRPr>
          </a:p>
          <a:p>
            <a:endParaRPr lang="fi-FI" altLang="fi-FI" dirty="0" smtClean="0">
              <a:solidFill>
                <a:schemeClr val="bg1"/>
              </a:solidFill>
            </a:endParaRPr>
          </a:p>
          <a:p>
            <a:endParaRPr lang="fi-FI" altLang="fi-FI" dirty="0" smtClean="0">
              <a:solidFill>
                <a:schemeClr val="bg1"/>
              </a:solidFill>
            </a:endParaRPr>
          </a:p>
        </p:txBody>
      </p:sp>
      <p:sp>
        <p:nvSpPr>
          <p:cNvPr id="4" name="Dian numeron paikkamerkki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61239006-1213-47A6-839E-29FAFBF90168}" type="slidenum">
              <a:rPr lang="en-US" altLang="fi-FI" sz="1400">
                <a:solidFill>
                  <a:schemeClr val="hlink"/>
                </a:solidFill>
                <a:latin typeface="Arial" panose="020B0604020202020204" pitchFamily="34" charset="0"/>
              </a:rPr>
              <a:pPr/>
              <a:t>17</a:t>
            </a:fld>
            <a:endParaRPr lang="en-US" altLang="fi-FI" sz="1400">
              <a:solidFill>
                <a:schemeClr val="hlink"/>
              </a:solidFill>
              <a:latin typeface="Arial" panose="020B0604020202020204" pitchFamily="34" charset="0"/>
            </a:endParaRPr>
          </a:p>
        </p:txBody>
      </p:sp>
      <p:sp>
        <p:nvSpPr>
          <p:cNvPr id="2" name="Suorakulmio 1"/>
          <p:cNvSpPr/>
          <p:nvPr/>
        </p:nvSpPr>
        <p:spPr>
          <a:xfrm>
            <a:off x="3367953" y="404664"/>
            <a:ext cx="2093843" cy="707886"/>
          </a:xfrm>
          <a:prstGeom prst="rect">
            <a:avLst/>
          </a:prstGeom>
        </p:spPr>
        <p:txBody>
          <a:bodyPr wrap="none">
            <a:spAutoFit/>
          </a:bodyPr>
          <a:lstStyle/>
          <a:p>
            <a:r>
              <a:rPr lang="en-US" altLang="fi-FI" dirty="0" err="1" smtClean="0">
                <a:solidFill>
                  <a:schemeClr val="bg1"/>
                </a:solidFill>
                <a:latin typeface="Arial" panose="020B0604020202020204" pitchFamily="34" charset="0"/>
              </a:rPr>
              <a:t>Kritiikkiä</a:t>
            </a:r>
            <a:endParaRPr lang="fi-FI"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Otsikko 1"/>
          <p:cNvSpPr>
            <a:spLocks noGrp="1"/>
          </p:cNvSpPr>
          <p:nvPr>
            <p:ph type="title"/>
          </p:nvPr>
        </p:nvSpPr>
        <p:spPr>
          <a:xfrm>
            <a:off x="1908175" y="549275"/>
            <a:ext cx="6096000" cy="1143000"/>
          </a:xfrm>
        </p:spPr>
        <p:txBody>
          <a:bodyPr/>
          <a:lstStyle/>
          <a:p>
            <a:r>
              <a:rPr lang="fi-FI" altLang="fi-FI" smtClean="0">
                <a:solidFill>
                  <a:schemeClr val="bg1"/>
                </a:solidFill>
              </a:rPr>
              <a:t>JOHTOPÄÄTÖKSET</a:t>
            </a:r>
          </a:p>
        </p:txBody>
      </p:sp>
      <p:sp>
        <p:nvSpPr>
          <p:cNvPr id="44035" name="Sisällön paikkamerkki 2"/>
          <p:cNvSpPr>
            <a:spLocks noGrp="1"/>
          </p:cNvSpPr>
          <p:nvPr>
            <p:ph idx="1"/>
          </p:nvPr>
        </p:nvSpPr>
        <p:spPr>
          <a:xfrm>
            <a:off x="1763688" y="1844824"/>
            <a:ext cx="5976938" cy="4114800"/>
          </a:xfrm>
        </p:spPr>
        <p:txBody>
          <a:bodyPr/>
          <a:lstStyle/>
          <a:p>
            <a:pPr>
              <a:lnSpc>
                <a:spcPct val="200000"/>
              </a:lnSpc>
              <a:buSzPct val="100000"/>
              <a:buFont typeface="Wingdings" panose="05000000000000000000" pitchFamily="2" charset="2"/>
              <a:buChar char="§"/>
            </a:pPr>
            <a:r>
              <a:rPr lang="fi-FI" altLang="fi-FI" dirty="0" smtClean="0">
                <a:solidFill>
                  <a:schemeClr val="bg1"/>
                </a:solidFill>
              </a:rPr>
              <a:t>Ei liian optimistinen</a:t>
            </a:r>
          </a:p>
          <a:p>
            <a:pPr>
              <a:lnSpc>
                <a:spcPct val="200000"/>
              </a:lnSpc>
              <a:buSzPct val="100000"/>
              <a:buFont typeface="Wingdings" panose="05000000000000000000" pitchFamily="2" charset="2"/>
              <a:buChar char="§"/>
            </a:pPr>
            <a:r>
              <a:rPr lang="fi-FI" altLang="fi-FI" dirty="0" smtClean="0">
                <a:solidFill>
                  <a:schemeClr val="bg1"/>
                </a:solidFill>
              </a:rPr>
              <a:t>Kriittinen</a:t>
            </a:r>
          </a:p>
          <a:p>
            <a:pPr>
              <a:lnSpc>
                <a:spcPct val="200000"/>
              </a:lnSpc>
              <a:buSzPct val="100000"/>
              <a:buFont typeface="Wingdings" panose="05000000000000000000" pitchFamily="2" charset="2"/>
              <a:buChar char="§"/>
            </a:pPr>
            <a:r>
              <a:rPr lang="fi-FI" altLang="fi-FI" dirty="0" smtClean="0">
                <a:solidFill>
                  <a:schemeClr val="bg1"/>
                </a:solidFill>
              </a:rPr>
              <a:t>Pohditaan kriteerien takia poisjätettyjen juttujen merkitystä</a:t>
            </a:r>
          </a:p>
        </p:txBody>
      </p:sp>
      <p:sp>
        <p:nvSpPr>
          <p:cNvPr id="4" name="Dian numeron paikkamerkki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2243735C-69E6-4075-93C6-A033692112A8}" type="slidenum">
              <a:rPr lang="en-US" altLang="fi-FI" sz="1400">
                <a:solidFill>
                  <a:schemeClr val="hlink"/>
                </a:solidFill>
                <a:latin typeface="Arial" panose="020B0604020202020204" pitchFamily="34" charset="0"/>
              </a:rPr>
              <a:pPr/>
              <a:t>18</a:t>
            </a:fld>
            <a:endParaRPr lang="en-US" altLang="fi-FI" sz="1400">
              <a:solidFill>
                <a:schemeClr val="hlink"/>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isällön paikkamerkki 2"/>
          <p:cNvSpPr>
            <a:spLocks noGrp="1"/>
          </p:cNvSpPr>
          <p:nvPr>
            <p:ph idx="1"/>
          </p:nvPr>
        </p:nvSpPr>
        <p:spPr>
          <a:xfrm>
            <a:off x="0" y="0"/>
            <a:ext cx="8666163" cy="1728788"/>
          </a:xfrm>
        </p:spPr>
        <p:txBody>
          <a:bodyPr/>
          <a:lstStyle/>
          <a:p>
            <a:pPr>
              <a:buClr>
                <a:srgbClr val="C00000"/>
              </a:buClr>
              <a:buSzPct val="100000"/>
              <a:buFont typeface="Wingdings" panose="05000000000000000000" pitchFamily="2" charset="2"/>
              <a:buChar char="§"/>
            </a:pPr>
            <a:r>
              <a:rPr lang="fi-FI" altLang="fi-FI" sz="2400" dirty="0" smtClean="0">
                <a:solidFill>
                  <a:schemeClr val="bg1"/>
                </a:solidFill>
              </a:rPr>
              <a:t>Vaikka menetelmät ja tulokset hyvin tehty ja samankaltaisia </a:t>
            </a:r>
            <a:r>
              <a:rPr lang="fi-FI" altLang="fi-FI" sz="2400" dirty="0" smtClean="0">
                <a:solidFill>
                  <a:schemeClr val="bg1"/>
                </a:solidFill>
                <a:sym typeface="Wingdings" panose="05000000000000000000" pitchFamily="2" charset="2"/>
              </a:rPr>
              <a:t> kirjoittajien tulkinnat voi erota</a:t>
            </a:r>
          </a:p>
          <a:p>
            <a:pPr>
              <a:buClr>
                <a:srgbClr val="C00000"/>
              </a:buClr>
              <a:buSzPct val="100000"/>
              <a:buFont typeface="Wingdings" panose="05000000000000000000" pitchFamily="2" charset="2"/>
              <a:buChar char="§"/>
            </a:pPr>
            <a:r>
              <a:rPr lang="fi-FI" altLang="fi-FI" sz="2400" dirty="0" err="1" smtClean="0">
                <a:solidFill>
                  <a:schemeClr val="bg1"/>
                </a:solidFill>
                <a:sym typeface="Wingdings" panose="05000000000000000000" pitchFamily="2" charset="2"/>
              </a:rPr>
              <a:t>Cochrane</a:t>
            </a:r>
            <a:r>
              <a:rPr lang="fi-FI" altLang="fi-FI" sz="2400" dirty="0" smtClean="0">
                <a:solidFill>
                  <a:schemeClr val="bg1"/>
                </a:solidFill>
                <a:sym typeface="Wingdings" panose="05000000000000000000" pitchFamily="2" charset="2"/>
              </a:rPr>
              <a:t> –katsaukset: </a:t>
            </a:r>
            <a:r>
              <a:rPr lang="fi-FI" altLang="fi-FI" sz="2400" dirty="0" err="1" smtClean="0">
                <a:solidFill>
                  <a:schemeClr val="bg1"/>
                </a:solidFill>
                <a:sym typeface="Wingdings" panose="05000000000000000000" pitchFamily="2" charset="2"/>
              </a:rPr>
              <a:t>amisulpridi</a:t>
            </a:r>
            <a:r>
              <a:rPr lang="fi-FI" altLang="fi-FI" sz="2400" dirty="0" smtClean="0">
                <a:solidFill>
                  <a:schemeClr val="bg1"/>
                </a:solidFill>
                <a:sym typeface="Wingdings" panose="05000000000000000000" pitchFamily="2" charset="2"/>
              </a:rPr>
              <a:t> (</a:t>
            </a:r>
            <a:r>
              <a:rPr lang="fi-FI" altLang="fi-FI" sz="2400" dirty="0" err="1" smtClean="0">
                <a:solidFill>
                  <a:schemeClr val="bg1"/>
                </a:solidFill>
                <a:sym typeface="Wingdings" panose="05000000000000000000" pitchFamily="2" charset="2"/>
              </a:rPr>
              <a:t>Mota</a:t>
            </a:r>
            <a:r>
              <a:rPr lang="fi-FI" altLang="fi-FI" sz="2400" dirty="0" smtClean="0">
                <a:solidFill>
                  <a:schemeClr val="bg1"/>
                </a:solidFill>
                <a:sym typeface="Wingdings" panose="05000000000000000000" pitchFamily="2" charset="2"/>
              </a:rPr>
              <a:t> et al. 2002)  vs. </a:t>
            </a:r>
            <a:r>
              <a:rPr lang="fi-FI" altLang="fi-FI" sz="2400" dirty="0" err="1" smtClean="0">
                <a:solidFill>
                  <a:schemeClr val="bg1"/>
                </a:solidFill>
                <a:sym typeface="Wingdings" panose="05000000000000000000" pitchFamily="2" charset="2"/>
              </a:rPr>
              <a:t>olantsapiini</a:t>
            </a:r>
            <a:r>
              <a:rPr lang="fi-FI" altLang="fi-FI" sz="2400" dirty="0" smtClean="0">
                <a:solidFill>
                  <a:schemeClr val="bg1"/>
                </a:solidFill>
                <a:sym typeface="Wingdings" panose="05000000000000000000" pitchFamily="2" charset="2"/>
              </a:rPr>
              <a:t> (</a:t>
            </a:r>
            <a:r>
              <a:rPr lang="fi-FI" altLang="fi-FI" sz="2400" dirty="0" err="1" smtClean="0">
                <a:solidFill>
                  <a:schemeClr val="bg1"/>
                </a:solidFill>
                <a:sym typeface="Wingdings" panose="05000000000000000000" pitchFamily="2" charset="2"/>
              </a:rPr>
              <a:t>Duggan</a:t>
            </a:r>
            <a:r>
              <a:rPr lang="fi-FI" altLang="fi-FI" sz="2400" dirty="0" smtClean="0">
                <a:solidFill>
                  <a:schemeClr val="bg1"/>
                </a:solidFill>
                <a:sym typeface="Wingdings" panose="05000000000000000000" pitchFamily="2" charset="2"/>
              </a:rPr>
              <a:t> et al. 2005)</a:t>
            </a:r>
          </a:p>
          <a:p>
            <a:pPr lvl="1">
              <a:buClr>
                <a:srgbClr val="C00000"/>
              </a:buClr>
              <a:buFont typeface="Wingdings" panose="05000000000000000000" pitchFamily="2" charset="2"/>
              <a:buChar char="§"/>
            </a:pPr>
            <a:r>
              <a:rPr lang="en-US" altLang="fi-FI" sz="2000" dirty="0" smtClean="0">
                <a:solidFill>
                  <a:schemeClr val="bg1"/>
                </a:solidFill>
                <a:sym typeface="Wingdings" panose="05000000000000000000" pitchFamily="2" charset="2"/>
              </a:rPr>
              <a:t>“</a:t>
            </a:r>
            <a:r>
              <a:rPr lang="en-US" altLang="fi-FI" sz="2000" dirty="0" err="1" smtClean="0">
                <a:solidFill>
                  <a:schemeClr val="bg1"/>
                </a:solidFill>
                <a:sym typeface="Wingdings" panose="05000000000000000000" pitchFamily="2" charset="2"/>
              </a:rPr>
              <a:t>Amisulpride</a:t>
            </a:r>
            <a:r>
              <a:rPr lang="en-US" altLang="fi-FI" sz="2000" dirty="0" smtClean="0">
                <a:solidFill>
                  <a:schemeClr val="bg1"/>
                </a:solidFill>
                <a:sym typeface="Wingdings" panose="05000000000000000000" pitchFamily="2" charset="2"/>
              </a:rPr>
              <a:t> is an effective 'atypical' antipsychotic drug for those with schizophrenia. </a:t>
            </a:r>
            <a:r>
              <a:rPr lang="en-US" altLang="fi-FI" sz="2000" dirty="0" err="1" smtClean="0">
                <a:solidFill>
                  <a:schemeClr val="bg1"/>
                </a:solidFill>
                <a:sym typeface="Wingdings" panose="05000000000000000000" pitchFamily="2" charset="2"/>
              </a:rPr>
              <a:t>Amisulpride</a:t>
            </a:r>
            <a:r>
              <a:rPr lang="en-US" altLang="fi-FI" sz="2000" dirty="0" smtClean="0">
                <a:solidFill>
                  <a:schemeClr val="bg1"/>
                </a:solidFill>
                <a:sym typeface="Wingdings" panose="05000000000000000000" pitchFamily="2" charset="2"/>
              </a:rPr>
              <a:t> may offer a good general profile, at least compared to high-potency 'typical' antipsychotics. It may also yield better results in some specific outcomes related to efficacy, such as improvement of global state and general negative symptoms. It might be more acceptable and more tolerable than high-potency conventional antipsychotics, especially regarding extrapyramidal side-effects.” </a:t>
            </a:r>
          </a:p>
          <a:p>
            <a:pPr lvl="1">
              <a:buClr>
                <a:srgbClr val="C00000"/>
              </a:buClr>
              <a:buFont typeface="Wingdings" panose="05000000000000000000" pitchFamily="2" charset="2"/>
              <a:buChar char="§"/>
            </a:pPr>
            <a:r>
              <a:rPr lang="en-US" altLang="fi-FI" sz="2000" dirty="0" smtClean="0">
                <a:solidFill>
                  <a:schemeClr val="bg1"/>
                </a:solidFill>
                <a:sym typeface="Wingdings" panose="05000000000000000000" pitchFamily="2" charset="2"/>
              </a:rPr>
              <a:t>“The large proportion of participants leaving studies early in these trials makes it difficult to draw firm conclusions on olanzapine's clinical effects. For people with schizophrenia it may offer antipsychotic efficacy with fewer extrapyramidal adverse effects than typical drugs, but more weight gain.”</a:t>
            </a:r>
            <a:endParaRPr lang="fi-FI" altLang="fi-FI" sz="2000" dirty="0" smtClean="0">
              <a:solidFill>
                <a:schemeClr val="bg1"/>
              </a:solidFill>
              <a:sym typeface="Wingdings" panose="05000000000000000000" pitchFamily="2" charset="2"/>
            </a:endParaRPr>
          </a:p>
          <a:p>
            <a:endParaRPr lang="fi-FI" altLang="fi-FI" sz="2400" dirty="0" smtClean="0">
              <a:solidFill>
                <a:schemeClr val="bg1"/>
              </a:solidFill>
            </a:endParaRPr>
          </a:p>
          <a:p>
            <a:endParaRPr lang="fi-FI" altLang="fi-FI" sz="2400" dirty="0" smtClean="0">
              <a:solidFill>
                <a:schemeClr val="bg1"/>
              </a:solidFill>
            </a:endParaRPr>
          </a:p>
        </p:txBody>
      </p:sp>
      <p:sp>
        <p:nvSpPr>
          <p:cNvPr id="4" name="Dian numeron paikkamerkki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549DFC61-EA88-48D8-A27E-ECA8B8C5A778}" type="slidenum">
              <a:rPr lang="en-US" altLang="fi-FI" sz="1400">
                <a:solidFill>
                  <a:schemeClr val="hlink"/>
                </a:solidFill>
                <a:latin typeface="Arial" panose="020B0604020202020204" pitchFamily="34" charset="0"/>
              </a:rPr>
              <a:pPr/>
              <a:t>19</a:t>
            </a:fld>
            <a:endParaRPr lang="en-US" altLang="fi-FI" sz="1400">
              <a:solidFill>
                <a:schemeClr val="hlink"/>
              </a:solidFill>
              <a:latin typeface="Arial" panose="020B0604020202020204" pitchFamily="34" charset="0"/>
            </a:endParaRPr>
          </a:p>
        </p:txBody>
      </p:sp>
      <p:sp>
        <p:nvSpPr>
          <p:cNvPr id="2" name="Rectangle 1"/>
          <p:cNvSpPr/>
          <p:nvPr/>
        </p:nvSpPr>
        <p:spPr>
          <a:xfrm>
            <a:off x="100013" y="6000750"/>
            <a:ext cx="9072562" cy="708025"/>
          </a:xfrm>
          <a:prstGeom prst="rect">
            <a:avLst/>
          </a:prstGeom>
        </p:spPr>
        <p:txBody>
          <a:bodyPr>
            <a:spAutoFit/>
          </a:bodyPr>
          <a:lstStyle/>
          <a:p>
            <a:pPr algn="l">
              <a:defRPr/>
            </a:pPr>
            <a:r>
              <a:rPr lang="en-US" sz="2000" dirty="0" err="1">
                <a:solidFill>
                  <a:schemeClr val="bg1"/>
                </a:solidFill>
                <a:latin typeface="+mn-lt"/>
              </a:rPr>
              <a:t>Leucht</a:t>
            </a:r>
            <a:r>
              <a:rPr lang="en-US" sz="2000" dirty="0">
                <a:solidFill>
                  <a:schemeClr val="bg1"/>
                </a:solidFill>
                <a:latin typeface="+mn-lt"/>
              </a:rPr>
              <a:t> et al. How to read and understand and use systematic reviews and meta-analyses. </a:t>
            </a:r>
            <a:r>
              <a:rPr lang="pl-PL" sz="2000" dirty="0">
                <a:solidFill>
                  <a:schemeClr val="bg1"/>
                </a:solidFill>
                <a:latin typeface="+mn-lt"/>
              </a:rPr>
              <a:t>Acta Psychiatr Scand 2009: 119: 443–450</a:t>
            </a:r>
            <a:endParaRPr lang="fi-FI" sz="2000" dirty="0">
              <a:solidFill>
                <a:schemeClr val="bg1"/>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85BDE3EE-2BED-4E18-AD57-24FB2C8C2EA8}" type="slidenum">
              <a:rPr lang="en-US" altLang="fi-FI" sz="1400">
                <a:solidFill>
                  <a:schemeClr val="hlink"/>
                </a:solidFill>
                <a:latin typeface="Arial" panose="020B0604020202020204" pitchFamily="34" charset="0"/>
              </a:rPr>
              <a:pPr/>
              <a:t>2</a:t>
            </a:fld>
            <a:endParaRPr lang="en-US" altLang="fi-FI" sz="1400">
              <a:solidFill>
                <a:schemeClr val="hlink"/>
              </a:solidFill>
              <a:latin typeface="Arial" panose="020B0604020202020204" pitchFamily="34" charset="0"/>
            </a:endParaRPr>
          </a:p>
        </p:txBody>
      </p:sp>
      <p:sp>
        <p:nvSpPr>
          <p:cNvPr id="7171" name="Rectangle 2"/>
          <p:cNvSpPr>
            <a:spLocks noGrp="1" noChangeArrowheads="1"/>
          </p:cNvSpPr>
          <p:nvPr>
            <p:ph type="title"/>
          </p:nvPr>
        </p:nvSpPr>
        <p:spPr>
          <a:xfrm>
            <a:off x="1152525" y="228600"/>
            <a:ext cx="7488238" cy="1066800"/>
          </a:xfrm>
          <a:noFill/>
        </p:spPr>
        <p:txBody>
          <a:bodyPr/>
          <a:lstStyle/>
          <a:p>
            <a:r>
              <a:rPr lang="en-US" altLang="fi-FI" sz="4000" smtClean="0">
                <a:solidFill>
                  <a:schemeClr val="bg1"/>
                </a:solidFill>
                <a:latin typeface="Arial" panose="020B0604020202020204" pitchFamily="34" charset="0"/>
              </a:rPr>
              <a:t>Katsaukset ja meta-analyysit </a:t>
            </a:r>
            <a:endParaRPr lang="en-US" altLang="fi-FI" sz="4000" smtClean="0"/>
          </a:p>
        </p:txBody>
      </p:sp>
      <p:pic>
        <p:nvPicPr>
          <p:cNvPr id="7172" name="Picture 2" descr="http://www.teachepi.org/images/courses/sr&amp;m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397" y="1484784"/>
            <a:ext cx="8550368" cy="4535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32675CAE-E6CD-47D8-86D3-9313E48BE6E3}" type="slidenum">
              <a:rPr lang="en-US" altLang="fi-FI" sz="1400">
                <a:solidFill>
                  <a:schemeClr val="hlink"/>
                </a:solidFill>
                <a:latin typeface="Arial" panose="020B0604020202020204" pitchFamily="34" charset="0"/>
              </a:rPr>
              <a:pPr/>
              <a:t>20</a:t>
            </a:fld>
            <a:endParaRPr lang="en-US" altLang="fi-FI" sz="1400">
              <a:solidFill>
                <a:schemeClr val="hlink"/>
              </a:solidFill>
              <a:latin typeface="Arial" panose="020B0604020202020204" pitchFamily="34" charset="0"/>
            </a:endParaRPr>
          </a:p>
        </p:txBody>
      </p:sp>
      <p:sp>
        <p:nvSpPr>
          <p:cNvPr id="59395" name="Rectangle 2"/>
          <p:cNvSpPr>
            <a:spLocks noGrp="1" noChangeArrowheads="1"/>
          </p:cNvSpPr>
          <p:nvPr>
            <p:ph type="title"/>
          </p:nvPr>
        </p:nvSpPr>
        <p:spPr>
          <a:xfrm>
            <a:off x="1965325" y="-26988"/>
            <a:ext cx="6423025" cy="1066801"/>
          </a:xfrm>
          <a:noFill/>
        </p:spPr>
        <p:txBody>
          <a:bodyPr/>
          <a:lstStyle/>
          <a:p>
            <a:r>
              <a:rPr lang="en-US" altLang="fi-FI" sz="4000" smtClean="0">
                <a:solidFill>
                  <a:schemeClr val="bg1"/>
                </a:solidFill>
                <a:latin typeface="Arial" panose="020B0604020202020204" pitchFamily="34" charset="0"/>
              </a:rPr>
              <a:t>Meta-regressio</a:t>
            </a:r>
            <a:endParaRPr lang="en-US" altLang="fi-FI" sz="4000" smtClean="0"/>
          </a:p>
        </p:txBody>
      </p:sp>
      <p:sp>
        <p:nvSpPr>
          <p:cNvPr id="59396" name="Rectangle 3"/>
          <p:cNvSpPr>
            <a:spLocks noGrp="1" noChangeArrowheads="1"/>
          </p:cNvSpPr>
          <p:nvPr>
            <p:ph type="body" idx="1"/>
          </p:nvPr>
        </p:nvSpPr>
        <p:spPr>
          <a:xfrm>
            <a:off x="1331913" y="1052513"/>
            <a:ext cx="6911975" cy="5113337"/>
          </a:xfrm>
          <a:noFill/>
        </p:spPr>
        <p:txBody>
          <a:bodyPr/>
          <a:lstStyle/>
          <a:p>
            <a:pPr>
              <a:lnSpc>
                <a:spcPct val="80000"/>
              </a:lnSpc>
              <a:buSzPct val="100000"/>
              <a:buFont typeface="Wingdings" panose="05000000000000000000" pitchFamily="2" charset="2"/>
              <a:buChar char="§"/>
            </a:pPr>
            <a:r>
              <a:rPr lang="en-GB" altLang="fi-FI" sz="2400" dirty="0" err="1" smtClean="0">
                <a:solidFill>
                  <a:schemeClr val="bg1"/>
                </a:solidFill>
                <a:latin typeface="Times New Roman" panose="02020603050405020304" pitchFamily="18" charset="0"/>
              </a:rPr>
              <a:t>Miten</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taustamuuttujat</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selittävät</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heterogeenisyyttä</a:t>
            </a:r>
            <a:r>
              <a:rPr lang="en-GB" altLang="fi-FI" sz="2400" dirty="0" smtClean="0">
                <a:solidFill>
                  <a:schemeClr val="bg1"/>
                </a:solidFill>
                <a:latin typeface="Times New Roman" panose="02020603050405020304" pitchFamily="18" charset="0"/>
              </a:rPr>
              <a:t> effect size –</a:t>
            </a:r>
            <a:r>
              <a:rPr lang="en-GB" altLang="fi-FI" sz="2400" dirty="0" err="1" smtClean="0">
                <a:solidFill>
                  <a:schemeClr val="bg1"/>
                </a:solidFill>
                <a:latin typeface="Times New Roman" panose="02020603050405020304" pitchFamily="18" charset="0"/>
              </a:rPr>
              <a:t>lukujen</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välillä</a:t>
            </a:r>
            <a:endParaRPr lang="en-GB" altLang="fi-FI" sz="2400" dirty="0" smtClean="0">
              <a:solidFill>
                <a:schemeClr val="bg1"/>
              </a:solidFill>
              <a:latin typeface="Times New Roman" panose="02020603050405020304" pitchFamily="18" charset="0"/>
            </a:endParaRPr>
          </a:p>
          <a:p>
            <a:pPr>
              <a:lnSpc>
                <a:spcPct val="80000"/>
              </a:lnSpc>
              <a:buSzPct val="100000"/>
              <a:buFont typeface="Wingdings" panose="05000000000000000000" pitchFamily="2" charset="2"/>
              <a:buChar char="§"/>
            </a:pPr>
            <a:r>
              <a:rPr lang="en-GB" altLang="fi-FI" sz="2400" dirty="0" err="1" smtClean="0">
                <a:solidFill>
                  <a:schemeClr val="bg1"/>
                </a:solidFill>
                <a:latin typeface="Times New Roman" panose="02020603050405020304" pitchFamily="18" charset="0"/>
              </a:rPr>
              <a:t>Taustamuuttujat</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liittyvät</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tutkimukseen</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ei</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suoraan</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henkilöihin</a:t>
            </a:r>
            <a:endParaRPr lang="en-GB" altLang="fi-FI" sz="2400" dirty="0" smtClean="0">
              <a:solidFill>
                <a:schemeClr val="bg1"/>
              </a:solidFill>
              <a:latin typeface="Times New Roman" panose="02020603050405020304" pitchFamily="18" charset="0"/>
            </a:endParaRPr>
          </a:p>
          <a:p>
            <a:pPr>
              <a:lnSpc>
                <a:spcPct val="80000"/>
              </a:lnSpc>
              <a:buSzPct val="100000"/>
              <a:buFont typeface="Wingdings" panose="05000000000000000000" pitchFamily="2" charset="2"/>
              <a:buChar char="§"/>
            </a:pPr>
            <a:r>
              <a:rPr lang="en-GB" altLang="fi-FI" sz="2400" dirty="0" err="1" smtClean="0">
                <a:solidFill>
                  <a:schemeClr val="bg1"/>
                </a:solidFill>
                <a:latin typeface="Times New Roman" panose="02020603050405020304" pitchFamily="18" charset="0"/>
              </a:rPr>
              <a:t>Jatkuvia</a:t>
            </a:r>
            <a:r>
              <a:rPr lang="en-GB" altLang="fi-FI" sz="2400" dirty="0" smtClean="0">
                <a:solidFill>
                  <a:schemeClr val="bg1"/>
                </a:solidFill>
                <a:latin typeface="Times New Roman" panose="02020603050405020304" pitchFamily="18" charset="0"/>
              </a:rPr>
              <a:t> tai </a:t>
            </a:r>
            <a:r>
              <a:rPr lang="en-GB" altLang="fi-FI" sz="2400" dirty="0" err="1" smtClean="0">
                <a:solidFill>
                  <a:schemeClr val="bg1"/>
                </a:solidFill>
                <a:latin typeface="Times New Roman" panose="02020603050405020304" pitchFamily="18" charset="0"/>
              </a:rPr>
              <a:t>luokiteltuja</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muuttujia</a:t>
            </a:r>
            <a:endParaRPr lang="en-GB" altLang="fi-FI" sz="2400" dirty="0" smtClean="0">
              <a:solidFill>
                <a:schemeClr val="bg1"/>
              </a:solidFill>
              <a:latin typeface="Times New Roman" panose="02020603050405020304" pitchFamily="18" charset="0"/>
            </a:endParaRPr>
          </a:p>
          <a:p>
            <a:pPr>
              <a:lnSpc>
                <a:spcPct val="80000"/>
              </a:lnSpc>
              <a:buSzPct val="100000"/>
              <a:buFont typeface="Wingdings" panose="05000000000000000000" pitchFamily="2" charset="2"/>
              <a:buChar char="§"/>
            </a:pPr>
            <a:r>
              <a:rPr lang="en-GB" altLang="fi-FI" sz="2400" dirty="0" err="1" smtClean="0">
                <a:solidFill>
                  <a:schemeClr val="bg1"/>
                </a:solidFill>
                <a:latin typeface="Times New Roman" panose="02020603050405020304" pitchFamily="18" charset="0"/>
              </a:rPr>
              <a:t>Esimerkkejä</a:t>
            </a:r>
            <a:endParaRPr lang="en-GB" altLang="fi-FI" sz="2400" dirty="0" smtClean="0">
              <a:solidFill>
                <a:schemeClr val="bg1"/>
              </a:solidFill>
              <a:latin typeface="Times New Roman" panose="02020603050405020304" pitchFamily="18" charset="0"/>
            </a:endParaRPr>
          </a:p>
          <a:p>
            <a:pPr lvl="1">
              <a:lnSpc>
                <a:spcPct val="80000"/>
              </a:lnSpc>
              <a:buFont typeface="Wingdings" panose="05000000000000000000" pitchFamily="2" charset="2"/>
              <a:buChar char="§"/>
            </a:pPr>
            <a:r>
              <a:rPr lang="en-US" altLang="fi-FI" sz="2200" dirty="0" err="1" smtClean="0">
                <a:solidFill>
                  <a:schemeClr val="bg1"/>
                </a:solidFill>
                <a:latin typeface="Times New Roman" panose="02020603050405020304" pitchFamily="18" charset="0"/>
              </a:rPr>
              <a:t>Miesten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osuus</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prosentteina</a:t>
            </a:r>
            <a:endParaRPr lang="en-US" altLang="fi-FI" sz="2200" dirty="0" smtClean="0">
              <a:solidFill>
                <a:schemeClr val="bg1"/>
              </a:solidFill>
              <a:latin typeface="Times New Roman" panose="02020603050405020304" pitchFamily="18" charset="0"/>
            </a:endParaRPr>
          </a:p>
          <a:p>
            <a:pPr lvl="1">
              <a:lnSpc>
                <a:spcPct val="80000"/>
              </a:lnSpc>
              <a:buFont typeface="Wingdings" panose="05000000000000000000" pitchFamily="2" charset="2"/>
              <a:buChar char="§"/>
            </a:pPr>
            <a:r>
              <a:rPr lang="en-US" altLang="fi-FI" sz="2200" dirty="0" err="1" smtClean="0">
                <a:solidFill>
                  <a:schemeClr val="bg1"/>
                </a:solidFill>
                <a:latin typeface="Times New Roman" panose="02020603050405020304" pitchFamily="18" charset="0"/>
              </a:rPr>
              <a:t>Aineiston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keski-ikä</a:t>
            </a:r>
            <a:endParaRPr lang="en-US" altLang="fi-FI" sz="2200" dirty="0" smtClean="0">
              <a:solidFill>
                <a:schemeClr val="bg1"/>
              </a:solidFill>
              <a:latin typeface="Times New Roman" panose="02020603050405020304" pitchFamily="18" charset="0"/>
            </a:endParaRPr>
          </a:p>
          <a:p>
            <a:pPr lvl="1">
              <a:lnSpc>
                <a:spcPct val="80000"/>
              </a:lnSpc>
              <a:buFont typeface="Wingdings" panose="05000000000000000000" pitchFamily="2" charset="2"/>
              <a:buChar char="§"/>
            </a:pPr>
            <a:r>
              <a:rPr lang="en-US" altLang="fi-FI" sz="2200" dirty="0" err="1" smtClean="0">
                <a:solidFill>
                  <a:schemeClr val="bg1"/>
                </a:solidFill>
                <a:latin typeface="Times New Roman" panose="02020603050405020304" pitchFamily="18" charset="0"/>
              </a:rPr>
              <a:t>Aineiston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maa</a:t>
            </a:r>
            <a:endParaRPr lang="en-US" altLang="fi-FI" sz="2200" dirty="0" smtClean="0">
              <a:solidFill>
                <a:schemeClr val="bg1"/>
              </a:solidFill>
              <a:latin typeface="Times New Roman" panose="02020603050405020304" pitchFamily="18" charset="0"/>
            </a:endParaRPr>
          </a:p>
          <a:p>
            <a:pPr lvl="1">
              <a:lnSpc>
                <a:spcPct val="80000"/>
              </a:lnSpc>
              <a:buFont typeface="Wingdings" panose="05000000000000000000" pitchFamily="2" charset="2"/>
              <a:buChar char="§"/>
            </a:pPr>
            <a:r>
              <a:rPr lang="en-US" altLang="fi-FI" sz="2200" dirty="0" err="1" smtClean="0">
                <a:solidFill>
                  <a:schemeClr val="bg1"/>
                </a:solidFill>
                <a:latin typeface="Times New Roman" panose="02020603050405020304" pitchFamily="18" charset="0"/>
              </a:rPr>
              <a:t>Tutkimusmenetelmät</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esim</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mittari</a:t>
            </a:r>
            <a:r>
              <a:rPr lang="en-US" altLang="fi-FI" sz="2200" dirty="0" smtClean="0">
                <a:solidFill>
                  <a:schemeClr val="bg1"/>
                </a:solidFill>
                <a:latin typeface="Times New Roman" panose="02020603050405020304" pitchFamily="18" charset="0"/>
              </a:rPr>
              <a:t> tai </a:t>
            </a:r>
            <a:r>
              <a:rPr lang="en-US" altLang="fi-FI" sz="2200" dirty="0" err="1" smtClean="0">
                <a:solidFill>
                  <a:schemeClr val="bg1"/>
                </a:solidFill>
                <a:latin typeface="Times New Roman" panose="02020603050405020304" pitchFamily="18" charset="0"/>
              </a:rPr>
              <a:t>hoito</a:t>
            </a:r>
            <a:r>
              <a:rPr lang="en-US" altLang="fi-FI" sz="2200" dirty="0" smtClean="0">
                <a:solidFill>
                  <a:schemeClr val="bg1"/>
                </a:solidFill>
                <a:latin typeface="Times New Roman" panose="02020603050405020304" pitchFamily="18" charset="0"/>
              </a:rPr>
              <a:t>)</a:t>
            </a:r>
            <a:endParaRPr lang="en-US" altLang="fi-FI" sz="2200" dirty="0" smtClean="0">
              <a:solidFill>
                <a:schemeClr val="bg1"/>
              </a:solidFill>
              <a:latin typeface="Times New Roman" panose="02020603050405020304" pitchFamily="18" charset="0"/>
            </a:endParaRPr>
          </a:p>
          <a:p>
            <a:pPr lvl="1">
              <a:lnSpc>
                <a:spcPct val="80000"/>
              </a:lnSpc>
              <a:buFont typeface="Wingdings" panose="05000000000000000000" pitchFamily="2" charset="2"/>
              <a:buChar char="§"/>
            </a:pPr>
            <a:r>
              <a:rPr lang="en-US" altLang="fi-FI" sz="2200" dirty="0" err="1" smtClean="0">
                <a:solidFill>
                  <a:schemeClr val="bg1"/>
                </a:solidFill>
                <a:latin typeface="Times New Roman" panose="02020603050405020304" pitchFamily="18" charset="0"/>
              </a:rPr>
              <a:t>Tutkimuksen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laatu</a:t>
            </a:r>
            <a:endParaRPr lang="en-US" altLang="fi-FI" sz="2200" dirty="0" smtClean="0">
              <a:solidFill>
                <a:schemeClr val="bg1"/>
              </a:solidFill>
              <a:latin typeface="Times New Roman" panose="02020603050405020304" pitchFamily="18" charset="0"/>
            </a:endParaRPr>
          </a:p>
          <a:p>
            <a:pPr lvl="1">
              <a:lnSpc>
                <a:spcPct val="80000"/>
              </a:lnSpc>
              <a:buFont typeface="Wingdings" panose="05000000000000000000" pitchFamily="2" charset="2"/>
              <a:buChar char="§"/>
            </a:pPr>
            <a:r>
              <a:rPr lang="en-US" altLang="fi-FI" sz="2200" dirty="0" err="1" smtClean="0">
                <a:solidFill>
                  <a:schemeClr val="bg1"/>
                </a:solidFill>
                <a:latin typeface="Times New Roman" panose="02020603050405020304" pitchFamily="18" charset="0"/>
              </a:rPr>
              <a:t>Tutkimuksen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keruuaika</a:t>
            </a:r>
            <a:r>
              <a:rPr lang="en-US" altLang="fi-FI" sz="2200" dirty="0" smtClean="0">
                <a:solidFill>
                  <a:schemeClr val="bg1"/>
                </a:solidFill>
                <a:latin typeface="Times New Roman" panose="02020603050405020304" pitchFamily="18" charset="0"/>
              </a:rPr>
              <a:t> (tai </a:t>
            </a:r>
            <a:r>
              <a:rPr lang="en-US" altLang="fi-FI" sz="2200" dirty="0" err="1" smtClean="0">
                <a:solidFill>
                  <a:schemeClr val="bg1"/>
                </a:solidFill>
                <a:latin typeface="Times New Roman" panose="02020603050405020304" pitchFamily="18" charset="0"/>
              </a:rPr>
              <a:t>julkaisuvuosi</a:t>
            </a:r>
            <a:r>
              <a:rPr lang="en-US" altLang="fi-FI" sz="2200" dirty="0" smtClean="0">
                <a:solidFill>
                  <a:schemeClr val="bg1"/>
                </a:solidFill>
                <a:latin typeface="Times New Roman" panose="02020603050405020304" pitchFamily="18" charset="0"/>
              </a:rPr>
              <a:t>)</a:t>
            </a:r>
          </a:p>
          <a:p>
            <a:pPr lvl="1">
              <a:lnSpc>
                <a:spcPct val="80000"/>
              </a:lnSpc>
              <a:buFont typeface="Wingdings" panose="05000000000000000000" pitchFamily="2" charset="2"/>
              <a:buChar char="§"/>
            </a:pPr>
            <a:r>
              <a:rPr lang="en-US" altLang="fi-FI" sz="2200" dirty="0" err="1" smtClean="0">
                <a:solidFill>
                  <a:schemeClr val="bg1"/>
                </a:solidFill>
                <a:latin typeface="Times New Roman" panose="02020603050405020304" pitchFamily="18" charset="0"/>
              </a:rPr>
              <a:t>Diagnoosiryhmät</a:t>
            </a:r>
            <a:endParaRPr lang="en-US" altLang="fi-FI" sz="2200" dirty="0" smtClean="0">
              <a:solidFill>
                <a:schemeClr val="bg1"/>
              </a:solidFill>
              <a:latin typeface="Times New Roman" panose="02020603050405020304" pitchFamily="18" charset="0"/>
            </a:endParaRPr>
          </a:p>
          <a:p>
            <a:pPr lvl="1">
              <a:lnSpc>
                <a:spcPct val="80000"/>
              </a:lnSpc>
              <a:buFont typeface="Wingdings" panose="05000000000000000000" pitchFamily="2" charset="2"/>
              <a:buChar char="§"/>
            </a:pPr>
            <a:r>
              <a:rPr lang="en-US" altLang="fi-FI" sz="2200" dirty="0" err="1" smtClean="0">
                <a:solidFill>
                  <a:schemeClr val="bg1"/>
                </a:solidFill>
                <a:latin typeface="Times New Roman" panose="02020603050405020304" pitchFamily="18" charset="0"/>
              </a:rPr>
              <a:t>Seurannan</a:t>
            </a:r>
            <a:r>
              <a:rPr lang="en-US" altLang="fi-FI" sz="2200" dirty="0" smtClean="0">
                <a:solidFill>
                  <a:schemeClr val="bg1"/>
                </a:solidFill>
                <a:latin typeface="Times New Roman" panose="02020603050405020304" pitchFamily="18" charset="0"/>
              </a:rPr>
              <a:t> </a:t>
            </a:r>
            <a:r>
              <a:rPr lang="en-US" altLang="fi-FI" sz="2200" dirty="0" err="1" smtClean="0">
                <a:solidFill>
                  <a:schemeClr val="bg1"/>
                </a:solidFill>
                <a:latin typeface="Times New Roman" panose="02020603050405020304" pitchFamily="18" charset="0"/>
              </a:rPr>
              <a:t>kesto</a:t>
            </a:r>
            <a:endParaRPr lang="en-US" altLang="fi-FI" sz="2200" dirty="0" smtClean="0">
              <a:solidFill>
                <a:schemeClr val="bg1"/>
              </a:solidFill>
              <a:latin typeface="Times New Roman" panose="02020603050405020304" pitchFamily="18" charset="0"/>
            </a:endParaRPr>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52077C31-1764-417C-B838-0352C990D6E0}" type="slidenum">
              <a:rPr lang="en-US" altLang="fi-FI" sz="1400">
                <a:solidFill>
                  <a:schemeClr val="hlink"/>
                </a:solidFill>
                <a:latin typeface="Arial" panose="020B0604020202020204" pitchFamily="34" charset="0"/>
              </a:rPr>
              <a:pPr/>
              <a:t>21</a:t>
            </a:fld>
            <a:endParaRPr lang="en-US" altLang="fi-FI" sz="1400">
              <a:solidFill>
                <a:schemeClr val="hlink"/>
              </a:solidFill>
              <a:latin typeface="Arial" panose="020B0604020202020204" pitchFamily="34" charset="0"/>
            </a:endParaRPr>
          </a:p>
        </p:txBody>
      </p:sp>
      <p:pic>
        <p:nvPicPr>
          <p:cNvPr id="6144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412875"/>
            <a:ext cx="7345363" cy="497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000" y="188913"/>
            <a:ext cx="6996113"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orakulmio 4"/>
          <p:cNvSpPr/>
          <p:nvPr/>
        </p:nvSpPr>
        <p:spPr>
          <a:xfrm>
            <a:off x="1500188" y="6396038"/>
            <a:ext cx="6357937" cy="400050"/>
          </a:xfrm>
          <a:prstGeom prst="rect">
            <a:avLst/>
          </a:prstGeom>
        </p:spPr>
        <p:txBody>
          <a:bodyPr>
            <a:spAutoFit/>
          </a:bodyPr>
          <a:lstStyle/>
          <a:p>
            <a:pPr>
              <a:defRPr/>
            </a:pPr>
            <a:r>
              <a:rPr lang="en-GB" sz="2000" dirty="0" err="1">
                <a:solidFill>
                  <a:schemeClr val="bg1"/>
                </a:solidFill>
                <a:latin typeface="+mn-lt"/>
              </a:rPr>
              <a:t>Acta</a:t>
            </a:r>
            <a:r>
              <a:rPr lang="en-GB" sz="2000" dirty="0">
                <a:solidFill>
                  <a:schemeClr val="bg1"/>
                </a:solidFill>
                <a:latin typeface="+mn-lt"/>
              </a:rPr>
              <a:t> </a:t>
            </a:r>
            <a:r>
              <a:rPr lang="en-GB" sz="2000" dirty="0" err="1">
                <a:solidFill>
                  <a:schemeClr val="bg1"/>
                </a:solidFill>
                <a:latin typeface="+mn-lt"/>
              </a:rPr>
              <a:t>Psychiatr</a:t>
            </a:r>
            <a:r>
              <a:rPr lang="en-GB" sz="2000" dirty="0">
                <a:solidFill>
                  <a:schemeClr val="bg1"/>
                </a:solidFill>
                <a:latin typeface="+mn-lt"/>
              </a:rPr>
              <a:t> Scand 2009; 120: 85-96. </a:t>
            </a:r>
            <a:endParaRPr lang="fi-FI" sz="2000" dirty="0">
              <a:solidFill>
                <a:schemeClr val="bg1"/>
              </a:solidFill>
              <a:latin typeface="+mn-lt"/>
            </a:endParaRPr>
          </a:p>
        </p:txBody>
      </p:sp>
      <p:sp>
        <p:nvSpPr>
          <p:cNvPr id="7" name="TextBox 6"/>
          <p:cNvSpPr txBox="1"/>
          <p:nvPr/>
        </p:nvSpPr>
        <p:spPr>
          <a:xfrm>
            <a:off x="8215313" y="1835150"/>
            <a:ext cx="835025" cy="307975"/>
          </a:xfrm>
          <a:prstGeom prst="rect">
            <a:avLst/>
          </a:prstGeom>
          <a:noFill/>
        </p:spPr>
        <p:txBody>
          <a:bodyPr wrap="none">
            <a:spAutoFit/>
          </a:bodyPr>
          <a:lstStyle/>
          <a:p>
            <a:pPr>
              <a:defRPr/>
            </a:pPr>
            <a:r>
              <a:rPr lang="fi-FI" sz="1400" dirty="0">
                <a:solidFill>
                  <a:schemeClr val="bg1"/>
                </a:solidFill>
                <a:latin typeface="+mn-lt"/>
              </a:rPr>
              <a:t>p&lt;0.001</a:t>
            </a:r>
          </a:p>
        </p:txBody>
      </p:sp>
      <p:sp>
        <p:nvSpPr>
          <p:cNvPr id="8" name="TextBox 7"/>
          <p:cNvSpPr txBox="1"/>
          <p:nvPr/>
        </p:nvSpPr>
        <p:spPr>
          <a:xfrm>
            <a:off x="8215313" y="4333875"/>
            <a:ext cx="871537" cy="523875"/>
          </a:xfrm>
          <a:prstGeom prst="rect">
            <a:avLst/>
          </a:prstGeom>
          <a:noFill/>
        </p:spPr>
        <p:txBody>
          <a:bodyPr wrap="none">
            <a:spAutoFit/>
          </a:bodyPr>
          <a:lstStyle/>
          <a:p>
            <a:pPr>
              <a:defRPr/>
            </a:pPr>
            <a:r>
              <a:rPr lang="fi-FI" sz="1400" dirty="0">
                <a:solidFill>
                  <a:schemeClr val="bg1"/>
                </a:solidFill>
                <a:latin typeface="+mn-lt"/>
              </a:rPr>
              <a:t>p=0.01</a:t>
            </a:r>
          </a:p>
          <a:p>
            <a:pPr>
              <a:defRPr/>
            </a:pPr>
            <a:r>
              <a:rPr lang="fi-FI" sz="1400" dirty="0">
                <a:solidFill>
                  <a:schemeClr val="bg1"/>
                </a:solidFill>
                <a:latin typeface="+mn-lt"/>
              </a:rPr>
              <a:t>(lifetime)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32675CAE-E6CD-47D8-86D3-9313E48BE6E3}" type="slidenum">
              <a:rPr lang="en-US" altLang="fi-FI" sz="1400">
                <a:solidFill>
                  <a:schemeClr val="hlink"/>
                </a:solidFill>
                <a:latin typeface="Arial" panose="020B0604020202020204" pitchFamily="34" charset="0"/>
              </a:rPr>
              <a:pPr/>
              <a:t>22</a:t>
            </a:fld>
            <a:endParaRPr lang="en-US" altLang="fi-FI" sz="1400">
              <a:solidFill>
                <a:schemeClr val="hlink"/>
              </a:solidFill>
              <a:latin typeface="Arial" panose="020B0604020202020204" pitchFamily="34" charset="0"/>
            </a:endParaRPr>
          </a:p>
        </p:txBody>
      </p:sp>
      <p:sp>
        <p:nvSpPr>
          <p:cNvPr id="59395" name="Rectangle 2"/>
          <p:cNvSpPr>
            <a:spLocks noGrp="1" noChangeArrowheads="1"/>
          </p:cNvSpPr>
          <p:nvPr>
            <p:ph type="title"/>
          </p:nvPr>
        </p:nvSpPr>
        <p:spPr>
          <a:xfrm>
            <a:off x="2339752" y="188640"/>
            <a:ext cx="6423025" cy="1066801"/>
          </a:xfrm>
          <a:noFill/>
        </p:spPr>
        <p:txBody>
          <a:bodyPr/>
          <a:lstStyle/>
          <a:p>
            <a:r>
              <a:rPr lang="en-US" altLang="fi-FI" sz="4000" dirty="0" err="1" smtClean="0">
                <a:solidFill>
                  <a:schemeClr val="bg1"/>
                </a:solidFill>
                <a:latin typeface="Arial" panose="020B0604020202020204" pitchFamily="34" charset="0"/>
              </a:rPr>
              <a:t>Yhteenveto</a:t>
            </a:r>
            <a:endParaRPr lang="en-US" altLang="fi-FI" sz="4000" dirty="0" smtClean="0"/>
          </a:p>
        </p:txBody>
      </p:sp>
      <p:sp>
        <p:nvSpPr>
          <p:cNvPr id="59396" name="Rectangle 3"/>
          <p:cNvSpPr>
            <a:spLocks noGrp="1" noChangeArrowheads="1"/>
          </p:cNvSpPr>
          <p:nvPr>
            <p:ph type="body" idx="1"/>
          </p:nvPr>
        </p:nvSpPr>
        <p:spPr>
          <a:xfrm>
            <a:off x="1547664" y="1268760"/>
            <a:ext cx="6696744" cy="5113337"/>
          </a:xfrm>
          <a:noFill/>
        </p:spPr>
        <p:txBody>
          <a:bodyPr/>
          <a:lstStyle/>
          <a:p>
            <a:pPr>
              <a:lnSpc>
                <a:spcPct val="80000"/>
              </a:lnSpc>
              <a:spcBef>
                <a:spcPts val="1200"/>
              </a:spcBef>
              <a:buSzPct val="100000"/>
              <a:buFont typeface="Wingdings" panose="05000000000000000000" pitchFamily="2" charset="2"/>
              <a:buChar char="§"/>
            </a:pPr>
            <a:r>
              <a:rPr lang="en-GB" altLang="fi-FI" dirty="0" err="1" smtClean="0">
                <a:solidFill>
                  <a:schemeClr val="bg1"/>
                </a:solidFill>
                <a:latin typeface="Times New Roman" panose="02020603050405020304" pitchFamily="18" charset="0"/>
              </a:rPr>
              <a:t>Systemaattisia</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katsauksia</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ja</a:t>
            </a:r>
            <a:r>
              <a:rPr lang="en-GB" altLang="fi-FI" dirty="0" smtClean="0">
                <a:solidFill>
                  <a:schemeClr val="bg1"/>
                </a:solidFill>
                <a:latin typeface="Times New Roman" panose="02020603050405020304" pitchFamily="18" charset="0"/>
              </a:rPr>
              <a:t> meta-</a:t>
            </a:r>
            <a:r>
              <a:rPr lang="en-GB" altLang="fi-FI" dirty="0" err="1" smtClean="0">
                <a:solidFill>
                  <a:schemeClr val="bg1"/>
                </a:solidFill>
                <a:latin typeface="Times New Roman" panose="02020603050405020304" pitchFamily="18" charset="0"/>
              </a:rPr>
              <a:t>analyyseja</a:t>
            </a:r>
            <a:r>
              <a:rPr lang="en-GB" altLang="fi-FI" dirty="0" smtClean="0">
                <a:solidFill>
                  <a:schemeClr val="bg1"/>
                </a:solidFill>
                <a:latin typeface="Times New Roman" panose="02020603050405020304" pitchFamily="18" charset="0"/>
              </a:rPr>
              <a:t> on </a:t>
            </a:r>
            <a:r>
              <a:rPr lang="en-GB" altLang="fi-FI" dirty="0" err="1" smtClean="0">
                <a:solidFill>
                  <a:schemeClr val="bg1"/>
                </a:solidFill>
                <a:latin typeface="Times New Roman" panose="02020603050405020304" pitchFamily="18" charset="0"/>
              </a:rPr>
              <a:t>hyvä</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lukea</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ja</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ymmärtää</a:t>
            </a:r>
            <a:r>
              <a:rPr lang="en-GB" altLang="fi-FI" dirty="0" smtClean="0">
                <a:solidFill>
                  <a:schemeClr val="bg1"/>
                </a:solidFill>
                <a:latin typeface="Times New Roman" panose="02020603050405020304" pitchFamily="18" charset="0"/>
              </a:rPr>
              <a:t>!</a:t>
            </a:r>
          </a:p>
          <a:p>
            <a:pPr lvl="1">
              <a:lnSpc>
                <a:spcPct val="80000"/>
              </a:lnSpc>
              <a:spcBef>
                <a:spcPts val="1200"/>
              </a:spcBef>
              <a:buSzPct val="100000"/>
              <a:buFont typeface="Wingdings" panose="05000000000000000000" pitchFamily="2" charset="2"/>
              <a:buChar char="§"/>
            </a:pPr>
            <a:r>
              <a:rPr lang="en-GB" altLang="fi-FI" sz="2400" dirty="0" err="1" smtClean="0">
                <a:solidFill>
                  <a:schemeClr val="bg1"/>
                </a:solidFill>
                <a:latin typeface="Times New Roman" panose="02020603050405020304" pitchFamily="18" charset="0"/>
              </a:rPr>
              <a:t>Tiivistävät</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tietoa</a:t>
            </a:r>
            <a:endParaRPr lang="en-GB" altLang="fi-FI" sz="2400" dirty="0" smtClean="0">
              <a:solidFill>
                <a:schemeClr val="bg1"/>
              </a:solidFill>
              <a:latin typeface="Times New Roman" panose="02020603050405020304" pitchFamily="18" charset="0"/>
            </a:endParaRPr>
          </a:p>
          <a:p>
            <a:pPr lvl="1">
              <a:lnSpc>
                <a:spcPct val="80000"/>
              </a:lnSpc>
              <a:spcBef>
                <a:spcPts val="1200"/>
              </a:spcBef>
              <a:buSzPct val="100000"/>
              <a:buFont typeface="Wingdings" panose="05000000000000000000" pitchFamily="2" charset="2"/>
              <a:buChar char="§"/>
            </a:pPr>
            <a:r>
              <a:rPr lang="en-GB" altLang="fi-FI" sz="2400" dirty="0" err="1" smtClean="0">
                <a:solidFill>
                  <a:schemeClr val="bg1"/>
                </a:solidFill>
                <a:latin typeface="Times New Roman" panose="02020603050405020304" pitchFamily="18" charset="0"/>
              </a:rPr>
              <a:t>Hoitosuositusten</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taustalla</a:t>
            </a:r>
            <a:endParaRPr lang="en-GB" altLang="fi-FI" sz="2800" dirty="0" smtClean="0">
              <a:solidFill>
                <a:schemeClr val="bg1"/>
              </a:solidFill>
              <a:latin typeface="Times New Roman" panose="02020603050405020304" pitchFamily="18" charset="0"/>
            </a:endParaRPr>
          </a:p>
          <a:p>
            <a:pPr>
              <a:lnSpc>
                <a:spcPct val="80000"/>
              </a:lnSpc>
              <a:spcBef>
                <a:spcPts val="1200"/>
              </a:spcBef>
              <a:buSzPct val="100000"/>
              <a:buFont typeface="Wingdings" panose="05000000000000000000" pitchFamily="2" charset="2"/>
              <a:buChar char="§"/>
            </a:pPr>
            <a:r>
              <a:rPr lang="en-GB" altLang="fi-FI" dirty="0" err="1" smtClean="0">
                <a:solidFill>
                  <a:schemeClr val="bg1"/>
                </a:solidFill>
                <a:latin typeface="Times New Roman" panose="02020603050405020304" pitchFamily="18" charset="0"/>
              </a:rPr>
              <a:t>Samoin</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kuin</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alkuperäistutkimuksia</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myös</a:t>
            </a:r>
            <a:r>
              <a:rPr lang="en-GB" altLang="fi-FI" dirty="0" smtClean="0">
                <a:solidFill>
                  <a:schemeClr val="bg1"/>
                </a:solidFill>
                <a:latin typeface="Times New Roman" panose="02020603050405020304" pitchFamily="18" charset="0"/>
              </a:rPr>
              <a:t> meta-</a:t>
            </a:r>
            <a:r>
              <a:rPr lang="en-GB" altLang="fi-FI" dirty="0" err="1" smtClean="0">
                <a:solidFill>
                  <a:schemeClr val="bg1"/>
                </a:solidFill>
                <a:latin typeface="Times New Roman" panose="02020603050405020304" pitchFamily="18" charset="0"/>
              </a:rPr>
              <a:t>analyyseja</a:t>
            </a:r>
            <a:r>
              <a:rPr lang="en-GB" altLang="fi-FI" dirty="0" smtClean="0">
                <a:solidFill>
                  <a:schemeClr val="bg1"/>
                </a:solidFill>
                <a:latin typeface="Times New Roman" panose="02020603050405020304" pitchFamily="18" charset="0"/>
              </a:rPr>
              <a:t> on </a:t>
            </a:r>
            <a:r>
              <a:rPr lang="en-GB" altLang="fi-FI" dirty="0" err="1" smtClean="0">
                <a:solidFill>
                  <a:schemeClr val="bg1"/>
                </a:solidFill>
                <a:latin typeface="Times New Roman" panose="02020603050405020304" pitchFamily="18" charset="0"/>
              </a:rPr>
              <a:t>hyviä</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ja</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huonoja</a:t>
            </a:r>
            <a:r>
              <a:rPr lang="en-GB" altLang="fi-FI" dirty="0" smtClean="0">
                <a:solidFill>
                  <a:schemeClr val="bg1"/>
                </a:solidFill>
                <a:latin typeface="Times New Roman" panose="02020603050405020304" pitchFamily="18" charset="0"/>
              </a:rPr>
              <a:t>!</a:t>
            </a:r>
          </a:p>
          <a:p>
            <a:pPr>
              <a:lnSpc>
                <a:spcPct val="80000"/>
              </a:lnSpc>
              <a:spcBef>
                <a:spcPts val="1200"/>
              </a:spcBef>
              <a:buSzPct val="100000"/>
              <a:buFont typeface="Wingdings" panose="05000000000000000000" pitchFamily="2" charset="2"/>
              <a:buChar char="§"/>
            </a:pPr>
            <a:r>
              <a:rPr lang="en-GB" altLang="fi-FI" dirty="0" err="1" smtClean="0">
                <a:solidFill>
                  <a:schemeClr val="bg1"/>
                </a:solidFill>
                <a:latin typeface="Times New Roman" panose="02020603050405020304" pitchFamily="18" charset="0"/>
              </a:rPr>
              <a:t>Alkuperäisten</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tutkimusten</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laatu</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esim</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otoskoko</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ja</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heterogeenisyys</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vaikuttavat</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myös</a:t>
            </a:r>
            <a:r>
              <a:rPr lang="en-GB" altLang="fi-FI" dirty="0" smtClean="0">
                <a:solidFill>
                  <a:schemeClr val="bg1"/>
                </a:solidFill>
                <a:latin typeface="Times New Roman" panose="02020603050405020304" pitchFamily="18" charset="0"/>
              </a:rPr>
              <a:t> meta-</a:t>
            </a:r>
            <a:r>
              <a:rPr lang="en-GB" altLang="fi-FI" dirty="0" err="1" smtClean="0">
                <a:solidFill>
                  <a:schemeClr val="bg1"/>
                </a:solidFill>
                <a:latin typeface="Times New Roman" panose="02020603050405020304" pitchFamily="18" charset="0"/>
              </a:rPr>
              <a:t>analyysin</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laatuun</a:t>
            </a:r>
            <a:endParaRPr lang="en-GB" altLang="fi-FI" dirty="0">
              <a:solidFill>
                <a:schemeClr val="bg1"/>
              </a:solidFill>
              <a:latin typeface="Times New Roman" panose="02020603050405020304" pitchFamily="18" charset="0"/>
            </a:endParaRPr>
          </a:p>
          <a:p>
            <a:pPr>
              <a:lnSpc>
                <a:spcPct val="80000"/>
              </a:lnSpc>
              <a:spcBef>
                <a:spcPts val="1200"/>
              </a:spcBef>
              <a:buSzPct val="100000"/>
              <a:buFont typeface="Wingdings" panose="05000000000000000000" pitchFamily="2" charset="2"/>
              <a:buChar char="§"/>
            </a:pPr>
            <a:r>
              <a:rPr lang="en-GB" altLang="fi-FI" dirty="0" err="1" smtClean="0">
                <a:solidFill>
                  <a:schemeClr val="bg1"/>
                </a:solidFill>
                <a:latin typeface="Times New Roman" panose="02020603050405020304" pitchFamily="18" charset="0"/>
              </a:rPr>
              <a:t>Julkaisuharha</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merkittävä</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ongelma</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tieteessä</a:t>
            </a:r>
            <a:r>
              <a:rPr lang="en-GB" altLang="fi-FI" dirty="0" smtClean="0">
                <a:solidFill>
                  <a:schemeClr val="bg1"/>
                </a:solidFill>
                <a:latin typeface="Times New Roman" panose="02020603050405020304" pitchFamily="18" charset="0"/>
              </a:rPr>
              <a:t> </a:t>
            </a:r>
            <a:r>
              <a:rPr lang="en-GB" altLang="fi-FI" dirty="0" err="1" smtClean="0">
                <a:solidFill>
                  <a:schemeClr val="bg1"/>
                </a:solidFill>
                <a:latin typeface="Times New Roman" panose="02020603050405020304" pitchFamily="18" charset="0"/>
              </a:rPr>
              <a:t>yleensä</a:t>
            </a:r>
            <a:endParaRPr lang="en-GB" altLang="fi-FI" dirty="0" smtClean="0">
              <a:solidFill>
                <a:schemeClr val="bg1"/>
              </a:solidFill>
              <a:latin typeface="Times New Roman" panose="02020603050405020304" pitchFamily="18" charset="0"/>
            </a:endParaRPr>
          </a:p>
        </p:txBody>
      </p:sp>
    </p:spTree>
    <p:extLst>
      <p:ext uri="{BB962C8B-B14F-4D97-AF65-F5344CB8AC3E}">
        <p14:creationId xmlns:p14="http://schemas.microsoft.com/office/powerpoint/2010/main" val="1267307619"/>
      </p:ext>
    </p:extLst>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3588C69F-961D-44EC-9FBD-017D1DBA6A97}" type="slidenum">
              <a:rPr lang="en-US" altLang="fi-FI" sz="1400">
                <a:solidFill>
                  <a:schemeClr val="hlink"/>
                </a:solidFill>
                <a:latin typeface="Arial" panose="020B0604020202020204" pitchFamily="34" charset="0"/>
              </a:rPr>
              <a:pPr/>
              <a:t>23</a:t>
            </a:fld>
            <a:endParaRPr lang="en-US" altLang="fi-FI" sz="1400">
              <a:solidFill>
                <a:schemeClr val="hlink"/>
              </a:solidFill>
              <a:latin typeface="Arial" panose="020B0604020202020204" pitchFamily="34" charset="0"/>
            </a:endParaRPr>
          </a:p>
        </p:txBody>
      </p:sp>
      <p:sp>
        <p:nvSpPr>
          <p:cNvPr id="66563" name="Rectangle 2"/>
          <p:cNvSpPr>
            <a:spLocks noGrp="1" noChangeArrowheads="1"/>
          </p:cNvSpPr>
          <p:nvPr>
            <p:ph type="title"/>
          </p:nvPr>
        </p:nvSpPr>
        <p:spPr>
          <a:xfrm>
            <a:off x="1042988" y="228600"/>
            <a:ext cx="7178675" cy="1066800"/>
          </a:xfrm>
          <a:noFill/>
        </p:spPr>
        <p:txBody>
          <a:bodyPr/>
          <a:lstStyle/>
          <a:p>
            <a:r>
              <a:rPr lang="en-US" altLang="fi-FI" sz="4000" smtClean="0">
                <a:solidFill>
                  <a:schemeClr val="bg1"/>
                </a:solidFill>
                <a:latin typeface="Arial" panose="020B0604020202020204" pitchFamily="34" charset="0"/>
              </a:rPr>
              <a:t>Meta-analyysit - kirjallisuutta</a:t>
            </a:r>
            <a:endParaRPr lang="en-US" altLang="fi-FI" sz="4000" smtClean="0"/>
          </a:p>
        </p:txBody>
      </p:sp>
      <p:sp>
        <p:nvSpPr>
          <p:cNvPr id="66564" name="Rectangle 3"/>
          <p:cNvSpPr>
            <a:spLocks noGrp="1" noChangeArrowheads="1"/>
          </p:cNvSpPr>
          <p:nvPr>
            <p:ph type="body" idx="1"/>
          </p:nvPr>
        </p:nvSpPr>
        <p:spPr>
          <a:xfrm>
            <a:off x="900113" y="1196752"/>
            <a:ext cx="7559675" cy="3960812"/>
          </a:xfrm>
          <a:noFill/>
        </p:spPr>
        <p:txBody>
          <a:bodyPr/>
          <a:lstStyle/>
          <a:p>
            <a:pPr>
              <a:lnSpc>
                <a:spcPct val="90000"/>
              </a:lnSpc>
              <a:buFont typeface="Wingdings" panose="05000000000000000000" pitchFamily="2" charset="2"/>
              <a:buChar char="§"/>
            </a:pPr>
            <a:r>
              <a:rPr lang="en-GB" altLang="fi-FI" sz="2400" dirty="0" smtClean="0">
                <a:solidFill>
                  <a:schemeClr val="bg1"/>
                </a:solidFill>
                <a:latin typeface="Times New Roman" panose="02020603050405020304" pitchFamily="18" charset="0"/>
              </a:rPr>
              <a:t>Stroup </a:t>
            </a:r>
            <a:r>
              <a:rPr lang="en-GB" altLang="fi-FI" sz="2400" dirty="0" err="1" smtClean="0">
                <a:solidFill>
                  <a:schemeClr val="bg1"/>
                </a:solidFill>
                <a:latin typeface="Times New Roman" panose="02020603050405020304" pitchFamily="18" charset="0"/>
              </a:rPr>
              <a:t>ym</a:t>
            </a:r>
            <a:r>
              <a:rPr lang="en-GB" altLang="fi-FI" sz="2400" dirty="0" smtClean="0">
                <a:solidFill>
                  <a:schemeClr val="bg1"/>
                </a:solidFill>
                <a:latin typeface="Times New Roman" panose="02020603050405020304" pitchFamily="18" charset="0"/>
              </a:rPr>
              <a:t>. Meta-analysis of observational studies in epidemiology. A proposal for reporting. JAMA 2000; 283:2008-12.</a:t>
            </a:r>
          </a:p>
          <a:p>
            <a:pPr>
              <a:buFont typeface="Wingdings" panose="05000000000000000000" pitchFamily="2" charset="2"/>
              <a:buChar char="§"/>
            </a:pPr>
            <a:r>
              <a:rPr lang="en-US" altLang="fi-FI" sz="2400" dirty="0" err="1">
                <a:solidFill>
                  <a:schemeClr val="bg1"/>
                </a:solidFill>
                <a:latin typeface="Times New Roman" panose="02020603050405020304" pitchFamily="18" charset="0"/>
              </a:rPr>
              <a:t>Leucht</a:t>
            </a:r>
            <a:r>
              <a:rPr lang="en-US" altLang="fi-FI" sz="2400" dirty="0">
                <a:solidFill>
                  <a:schemeClr val="bg1"/>
                </a:solidFill>
                <a:latin typeface="Times New Roman" panose="02020603050405020304" pitchFamily="18" charset="0"/>
              </a:rPr>
              <a:t> S, et al. (2009). How to read and understand and use </a:t>
            </a:r>
            <a:r>
              <a:rPr lang="fi-FI" altLang="fi-FI" sz="2400" dirty="0" err="1">
                <a:solidFill>
                  <a:schemeClr val="bg1"/>
                </a:solidFill>
                <a:latin typeface="Times New Roman" panose="02020603050405020304" pitchFamily="18" charset="0"/>
              </a:rPr>
              <a:t>systematic</a:t>
            </a:r>
            <a:r>
              <a:rPr lang="fi-FI" altLang="fi-FI" sz="2400" dirty="0">
                <a:solidFill>
                  <a:schemeClr val="bg1"/>
                </a:solidFill>
                <a:latin typeface="Times New Roman" panose="02020603050405020304" pitchFamily="18" charset="0"/>
              </a:rPr>
              <a:t> </a:t>
            </a:r>
            <a:r>
              <a:rPr lang="fi-FI" altLang="fi-FI" sz="2400" dirty="0" err="1">
                <a:solidFill>
                  <a:schemeClr val="bg1"/>
                </a:solidFill>
                <a:latin typeface="Times New Roman" panose="02020603050405020304" pitchFamily="18" charset="0"/>
              </a:rPr>
              <a:t>reviews</a:t>
            </a:r>
            <a:r>
              <a:rPr lang="fi-FI" altLang="fi-FI" sz="2400" dirty="0">
                <a:solidFill>
                  <a:schemeClr val="bg1"/>
                </a:solidFill>
                <a:latin typeface="Times New Roman" panose="02020603050405020304" pitchFamily="18" charset="0"/>
              </a:rPr>
              <a:t> and </a:t>
            </a:r>
            <a:r>
              <a:rPr lang="fi-FI" altLang="fi-FI" sz="2400" dirty="0" err="1">
                <a:solidFill>
                  <a:schemeClr val="bg1"/>
                </a:solidFill>
                <a:latin typeface="Times New Roman" panose="02020603050405020304" pitchFamily="18" charset="0"/>
              </a:rPr>
              <a:t>meta-analyses</a:t>
            </a:r>
            <a:r>
              <a:rPr lang="fi-FI" altLang="fi-FI" sz="2400" dirty="0">
                <a:solidFill>
                  <a:schemeClr val="bg1"/>
                </a:solidFill>
                <a:latin typeface="Times New Roman" panose="02020603050405020304" pitchFamily="18" charset="0"/>
              </a:rPr>
              <a:t>. </a:t>
            </a:r>
            <a:r>
              <a:rPr lang="pl-PL" altLang="fi-FI" sz="2400" dirty="0">
                <a:solidFill>
                  <a:schemeClr val="bg1"/>
                </a:solidFill>
                <a:latin typeface="Times New Roman" panose="02020603050405020304" pitchFamily="18" charset="0"/>
              </a:rPr>
              <a:t>Acta Psychiatr Scand 119: 443–450</a:t>
            </a:r>
            <a:endParaRPr lang="fi-FI" altLang="fi-FI" sz="2400" dirty="0">
              <a:solidFill>
                <a:schemeClr val="bg1"/>
              </a:solidFill>
              <a:latin typeface="Times New Roman" panose="02020603050405020304" pitchFamily="18" charset="0"/>
            </a:endParaRPr>
          </a:p>
          <a:p>
            <a:pPr>
              <a:lnSpc>
                <a:spcPct val="90000"/>
              </a:lnSpc>
              <a:buFont typeface="Wingdings" panose="05000000000000000000" pitchFamily="2" charset="2"/>
              <a:buChar char="§"/>
            </a:pPr>
            <a:r>
              <a:rPr lang="en-US" altLang="fi-FI" sz="2400" dirty="0" smtClean="0">
                <a:solidFill>
                  <a:schemeClr val="bg1"/>
                </a:solidFill>
                <a:latin typeface="Times New Roman" panose="02020603050405020304" pitchFamily="18" charset="0"/>
              </a:rPr>
              <a:t>Moher </a:t>
            </a:r>
            <a:r>
              <a:rPr lang="en-US" altLang="fi-FI" sz="2400" dirty="0" err="1" smtClean="0">
                <a:solidFill>
                  <a:schemeClr val="bg1"/>
                </a:solidFill>
                <a:latin typeface="Times New Roman" panose="02020603050405020304" pitchFamily="18" charset="0"/>
              </a:rPr>
              <a:t>ym</a:t>
            </a:r>
            <a:r>
              <a:rPr lang="en-US" altLang="fi-FI" sz="2400" dirty="0" smtClean="0">
                <a:solidFill>
                  <a:schemeClr val="bg1"/>
                </a:solidFill>
                <a:latin typeface="Times New Roman" panose="02020603050405020304" pitchFamily="18" charset="0"/>
              </a:rPr>
              <a:t>. Preferred reporting items for systematic reviews and meta-analyses: the PRISMA statement. </a:t>
            </a:r>
            <a:r>
              <a:rPr lang="en-US" altLang="fi-FI" sz="2400" dirty="0" err="1" smtClean="0">
                <a:solidFill>
                  <a:schemeClr val="bg1"/>
                </a:solidFill>
                <a:latin typeface="Times New Roman" panose="02020603050405020304" pitchFamily="18" charset="0"/>
              </a:rPr>
              <a:t>PLoS</a:t>
            </a:r>
            <a:r>
              <a:rPr lang="en-US" altLang="fi-FI" sz="2400" dirty="0" smtClean="0">
                <a:solidFill>
                  <a:schemeClr val="bg1"/>
                </a:solidFill>
                <a:latin typeface="Times New Roman" panose="02020603050405020304" pitchFamily="18" charset="0"/>
              </a:rPr>
              <a:t> Med 2009;6:e1000097</a:t>
            </a:r>
          </a:p>
          <a:p>
            <a:pPr>
              <a:lnSpc>
                <a:spcPct val="90000"/>
              </a:lnSpc>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Liberati</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ym</a:t>
            </a:r>
            <a:r>
              <a:rPr lang="en-US" altLang="fi-FI" sz="2400" dirty="0" smtClean="0">
                <a:solidFill>
                  <a:schemeClr val="bg1"/>
                </a:solidFill>
                <a:latin typeface="Times New Roman" panose="02020603050405020304" pitchFamily="18" charset="0"/>
              </a:rPr>
              <a:t>. The PRISMA statement for reporting systematic reviews and meta-analyses of studies that evaluate health care interventions: explanation and elaboration. </a:t>
            </a:r>
            <a:r>
              <a:rPr lang="en-US" altLang="fi-FI" sz="2400" dirty="0" err="1" smtClean="0">
                <a:solidFill>
                  <a:schemeClr val="bg1"/>
                </a:solidFill>
                <a:latin typeface="Times New Roman" panose="02020603050405020304" pitchFamily="18" charset="0"/>
              </a:rPr>
              <a:t>PLoS</a:t>
            </a:r>
            <a:r>
              <a:rPr lang="en-US" altLang="fi-FI" sz="2400" dirty="0" smtClean="0">
                <a:solidFill>
                  <a:schemeClr val="bg1"/>
                </a:solidFill>
                <a:latin typeface="Times New Roman" panose="02020603050405020304" pitchFamily="18" charset="0"/>
              </a:rPr>
              <a:t> Med 2009;6:e1000100</a:t>
            </a:r>
          </a:p>
          <a:p>
            <a:pPr>
              <a:lnSpc>
                <a:spcPct val="90000"/>
              </a:lnSpc>
            </a:pPr>
            <a:endParaRPr lang="en-US" altLang="fi-FI" sz="2400" dirty="0" smtClean="0">
              <a:solidFill>
                <a:schemeClr val="bg1"/>
              </a:solidFill>
              <a:latin typeface="Times New Roman" panose="02020603050405020304" pitchFamily="18" charset="0"/>
            </a:endParaRPr>
          </a:p>
        </p:txBody>
      </p:sp>
      <p:sp>
        <p:nvSpPr>
          <p:cNvPr id="5" name="TextBox 1"/>
          <p:cNvSpPr txBox="1">
            <a:spLocks noChangeArrowheads="1"/>
          </p:cNvSpPr>
          <p:nvPr/>
        </p:nvSpPr>
        <p:spPr bwMode="auto">
          <a:xfrm>
            <a:off x="3347864" y="6306105"/>
            <a:ext cx="3060453" cy="584775"/>
          </a:xfrm>
          <a:prstGeom prst="rect">
            <a:avLst/>
          </a:prstGeom>
          <a:noFill/>
          <a:ln>
            <a:noFill/>
          </a:ln>
          <a:extLst/>
        </p:spPr>
        <p:txBody>
          <a:bodyPr wrap="none">
            <a:spAutoFit/>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r>
              <a:rPr lang="fi-FI" altLang="fi-FI" sz="3200" dirty="0">
                <a:solidFill>
                  <a:srgbClr val="FF0000"/>
                </a:solidFill>
                <a:latin typeface="Browallia New" panose="020B0604020202020204" pitchFamily="34" charset="-34"/>
                <a:cs typeface="Browallia New" panose="020B0604020202020204" pitchFamily="34" charset="-34"/>
              </a:rPr>
              <a:t>jouko.miettunen@oulu.fi</a:t>
            </a: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9" descr="http://ebp.lib.uic.edu/nursing/files/images/Slide1_0.preview.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75" y="1341438"/>
            <a:ext cx="6096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an numeron paikkamerkki 1"/>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0A5F9A62-6900-42DE-90B1-57F5B1C25327}" type="slidenum">
              <a:rPr lang="en-US" altLang="fi-FI" sz="1400">
                <a:solidFill>
                  <a:schemeClr val="hlink"/>
                </a:solidFill>
                <a:latin typeface="Arial" panose="020B0604020202020204" pitchFamily="34" charset="0"/>
              </a:rPr>
              <a:pPr/>
              <a:t>3</a:t>
            </a:fld>
            <a:endParaRPr lang="en-US" altLang="fi-FI" sz="1400">
              <a:solidFill>
                <a:schemeClr val="hlink"/>
              </a:solidFill>
              <a:latin typeface="Arial" panose="020B0604020202020204" pitchFamily="34" charset="0"/>
            </a:endParaRPr>
          </a:p>
        </p:txBody>
      </p:sp>
      <p:sp>
        <p:nvSpPr>
          <p:cNvPr id="7" name="Tekstikehys 6"/>
          <p:cNvSpPr txBox="1"/>
          <p:nvPr/>
        </p:nvSpPr>
        <p:spPr>
          <a:xfrm>
            <a:off x="1258888" y="476250"/>
            <a:ext cx="6770687" cy="523875"/>
          </a:xfrm>
          <a:prstGeom prst="rect">
            <a:avLst/>
          </a:prstGeom>
          <a:noFill/>
        </p:spPr>
        <p:txBody>
          <a:bodyPr wrap="none">
            <a:spAutoFit/>
          </a:bodyPr>
          <a:lstStyle/>
          <a:p>
            <a:pPr>
              <a:defRPr/>
            </a:pPr>
            <a:r>
              <a:rPr lang="fi-FI" sz="2800" dirty="0">
                <a:solidFill>
                  <a:schemeClr val="bg1"/>
                </a:solidFill>
                <a:latin typeface="+mn-lt"/>
              </a:rPr>
              <a:t>Tutkimusasetelmien laatu ja todistusarvo </a:t>
            </a:r>
          </a:p>
        </p:txBody>
      </p:sp>
      <p:sp>
        <p:nvSpPr>
          <p:cNvPr id="8" name="Tekstikehys 7"/>
          <p:cNvSpPr txBox="1"/>
          <p:nvPr/>
        </p:nvSpPr>
        <p:spPr>
          <a:xfrm>
            <a:off x="3316288" y="6372225"/>
            <a:ext cx="3124200" cy="338138"/>
          </a:xfrm>
          <a:prstGeom prst="rect">
            <a:avLst/>
          </a:prstGeom>
          <a:noFill/>
        </p:spPr>
        <p:txBody>
          <a:bodyPr wrap="none">
            <a:spAutoFit/>
          </a:bodyPr>
          <a:lstStyle/>
          <a:p>
            <a:pPr>
              <a:defRPr/>
            </a:pPr>
            <a:r>
              <a:rPr lang="fi-FI" sz="1600" dirty="0">
                <a:solidFill>
                  <a:schemeClr val="bg1"/>
                </a:solidFill>
                <a:latin typeface="+mn-lt"/>
              </a:rPr>
              <a:t>Lähde: </a:t>
            </a:r>
            <a:r>
              <a:rPr lang="fi-FI" sz="1600" dirty="0" err="1">
                <a:solidFill>
                  <a:schemeClr val="bg1"/>
                </a:solidFill>
                <a:latin typeface="+mn-lt"/>
              </a:rPr>
              <a:t>Evidence-Based</a:t>
            </a:r>
            <a:r>
              <a:rPr lang="fi-FI" sz="1600" dirty="0">
                <a:solidFill>
                  <a:schemeClr val="bg1"/>
                </a:solidFill>
                <a:latin typeface="+mn-lt"/>
              </a:rPr>
              <a:t> </a:t>
            </a:r>
            <a:r>
              <a:rPr lang="fi-FI" sz="1600" dirty="0" err="1">
                <a:solidFill>
                  <a:schemeClr val="bg1"/>
                </a:solidFill>
                <a:latin typeface="+mn-lt"/>
              </a:rPr>
              <a:t>Nursing</a:t>
            </a:r>
            <a:endParaRPr lang="fi-FI" sz="1600" dirty="0">
              <a:solidFill>
                <a:schemeClr val="bg1"/>
              </a:solidFill>
              <a:latin typeface="+mn-lt"/>
            </a:endParaRPr>
          </a:p>
        </p:txBody>
      </p:sp>
      <p:cxnSp>
        <p:nvCxnSpPr>
          <p:cNvPr id="8198" name="Suora nuoliyhdysviiva 9"/>
          <p:cNvCxnSpPr>
            <a:cxnSpLocks noChangeShapeType="1"/>
          </p:cNvCxnSpPr>
          <p:nvPr/>
        </p:nvCxnSpPr>
        <p:spPr bwMode="auto">
          <a:xfrm flipV="1">
            <a:off x="2124075" y="2276475"/>
            <a:ext cx="1655763" cy="2232025"/>
          </a:xfrm>
          <a:prstGeom prst="straightConnector1">
            <a:avLst/>
          </a:prstGeom>
          <a:noFill/>
          <a:ln w="9525" algn="ctr">
            <a:solidFill>
              <a:schemeClr val="bg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4F946650-FA39-4340-B0D2-36A4A891C218}" type="slidenum">
              <a:rPr lang="en-US" altLang="fi-FI" sz="1400">
                <a:solidFill>
                  <a:schemeClr val="hlink"/>
                </a:solidFill>
                <a:latin typeface="Arial" panose="020B0604020202020204" pitchFamily="34" charset="0"/>
              </a:rPr>
              <a:pPr/>
              <a:t>4</a:t>
            </a:fld>
            <a:endParaRPr lang="en-US" altLang="fi-FI" sz="1400">
              <a:solidFill>
                <a:schemeClr val="hlink"/>
              </a:solidFill>
              <a:latin typeface="Arial" panose="020B0604020202020204" pitchFamily="34" charset="0"/>
            </a:endParaRPr>
          </a:p>
        </p:txBody>
      </p:sp>
      <p:sp>
        <p:nvSpPr>
          <p:cNvPr id="4" name="TextBox 3"/>
          <p:cNvSpPr txBox="1"/>
          <p:nvPr/>
        </p:nvSpPr>
        <p:spPr>
          <a:xfrm>
            <a:off x="1043608" y="452274"/>
            <a:ext cx="7204216" cy="707886"/>
          </a:xfrm>
          <a:prstGeom prst="rect">
            <a:avLst/>
          </a:prstGeom>
          <a:noFill/>
        </p:spPr>
        <p:txBody>
          <a:bodyPr wrap="none">
            <a:spAutoFit/>
          </a:bodyPr>
          <a:lstStyle/>
          <a:p>
            <a:pPr>
              <a:defRPr/>
            </a:pPr>
            <a:r>
              <a:rPr lang="fi-FI" b="1" dirty="0" smtClean="0">
                <a:solidFill>
                  <a:schemeClr val="bg1"/>
                </a:solidFill>
                <a:latin typeface="+mn-lt"/>
              </a:rPr>
              <a:t>Ei-systemaattiset katsaukset</a:t>
            </a:r>
            <a:endParaRPr lang="fi-FI" b="1" dirty="0">
              <a:solidFill>
                <a:schemeClr val="bg1"/>
              </a:solidFill>
              <a:latin typeface="+mn-l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437063"/>
            <a:ext cx="9144000"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3"/>
          <p:cNvSpPr txBox="1">
            <a:spLocks noChangeArrowheads="1"/>
          </p:cNvSpPr>
          <p:nvPr/>
        </p:nvSpPr>
        <p:spPr>
          <a:xfrm>
            <a:off x="542028" y="1556792"/>
            <a:ext cx="8207375" cy="1008062"/>
          </a:xfrm>
          <a:prstGeom prst="rect">
            <a:avLst/>
          </a:prstGeom>
        </p:spPr>
        <p:txBody>
          <a:bodyPr/>
          <a:lstStyle/>
          <a:p>
            <a:pPr marL="800100" lvl="1" indent="-342900" algn="l" eaLnBrk="0" hangingPunct="0">
              <a:spcBef>
                <a:spcPct val="20000"/>
              </a:spcBef>
              <a:buClr>
                <a:srgbClr val="C00000"/>
              </a:buClr>
              <a:buSzPct val="100000"/>
              <a:buFont typeface="Wingdings" panose="05000000000000000000" pitchFamily="2" charset="2"/>
              <a:buChar char="§"/>
              <a:defRPr/>
            </a:pPr>
            <a:r>
              <a:rPr lang="fi-FI" sz="2400" kern="0" dirty="0" smtClean="0">
                <a:solidFill>
                  <a:schemeClr val="bg1"/>
                </a:solidFill>
                <a:latin typeface="+mn-lt"/>
              </a:rPr>
              <a:t>Voivat olla hyödyllisiä, mutta… </a:t>
            </a:r>
          </a:p>
          <a:p>
            <a:pPr marL="800100" lvl="1" indent="-342900" algn="l" eaLnBrk="0" hangingPunct="0">
              <a:spcBef>
                <a:spcPct val="20000"/>
              </a:spcBef>
              <a:buClr>
                <a:srgbClr val="C00000"/>
              </a:buClr>
              <a:buSzPct val="100000"/>
              <a:buFont typeface="Wingdings" panose="05000000000000000000" pitchFamily="2" charset="2"/>
              <a:buChar char="§"/>
              <a:defRPr/>
            </a:pPr>
            <a:r>
              <a:rPr lang="fi-FI" sz="2400" kern="0" dirty="0" smtClean="0">
                <a:solidFill>
                  <a:schemeClr val="bg1"/>
                </a:solidFill>
                <a:latin typeface="+mn-lt"/>
              </a:rPr>
              <a:t>Voivat olla harhaisia</a:t>
            </a:r>
          </a:p>
          <a:p>
            <a:pPr marL="800100" lvl="1" indent="-342900" algn="l" eaLnBrk="0" hangingPunct="0">
              <a:spcBef>
                <a:spcPct val="20000"/>
              </a:spcBef>
              <a:buClr>
                <a:srgbClr val="C00000"/>
              </a:buClr>
              <a:buSzPct val="100000"/>
              <a:buFont typeface="Wingdings" panose="05000000000000000000" pitchFamily="2" charset="2"/>
              <a:buChar char="§"/>
              <a:defRPr/>
            </a:pPr>
            <a:r>
              <a:rPr lang="fi-FI" sz="2400" kern="0" dirty="0" smtClean="0">
                <a:solidFill>
                  <a:schemeClr val="bg1"/>
                </a:solidFill>
                <a:latin typeface="+mn-lt"/>
              </a:rPr>
              <a:t>Kokeneet </a:t>
            </a:r>
            <a:r>
              <a:rPr lang="fi-FI" sz="2400" kern="0" dirty="0">
                <a:solidFill>
                  <a:schemeClr val="bg1"/>
                </a:solidFill>
                <a:latin typeface="+mn-lt"/>
              </a:rPr>
              <a:t>asiantuntijat ovat usein kiireisiä</a:t>
            </a:r>
          </a:p>
          <a:p>
            <a:pPr marL="800100" lvl="1" indent="-342900" algn="l" eaLnBrk="0" hangingPunct="0">
              <a:spcBef>
                <a:spcPct val="20000"/>
              </a:spcBef>
              <a:buClr>
                <a:srgbClr val="C00000"/>
              </a:buClr>
              <a:buSzPct val="100000"/>
              <a:buFont typeface="Wingdings" panose="05000000000000000000" pitchFamily="2" charset="2"/>
              <a:buChar char="§"/>
              <a:defRPr/>
            </a:pPr>
            <a:r>
              <a:rPr lang="fi-FI" sz="2400" kern="0" dirty="0" smtClean="0">
                <a:solidFill>
                  <a:schemeClr val="bg1"/>
                </a:solidFill>
                <a:latin typeface="+mn-lt"/>
              </a:rPr>
              <a:t>Kokeneilla </a:t>
            </a:r>
            <a:r>
              <a:rPr lang="fi-FI" sz="2400" kern="0" dirty="0">
                <a:solidFill>
                  <a:schemeClr val="bg1"/>
                </a:solidFill>
                <a:latin typeface="+mn-lt"/>
              </a:rPr>
              <a:t>asiantuntijoilla on omat ennakkokäsitykset aiheesta </a:t>
            </a:r>
          </a:p>
        </p:txBody>
      </p:sp>
      <p:sp>
        <p:nvSpPr>
          <p:cNvPr id="9" name="Tekstikehys 3"/>
          <p:cNvSpPr txBox="1">
            <a:spLocks noChangeArrowheads="1"/>
          </p:cNvSpPr>
          <p:nvPr/>
        </p:nvSpPr>
        <p:spPr bwMode="auto">
          <a:xfrm>
            <a:off x="3265467" y="6188837"/>
            <a:ext cx="5878533" cy="400110"/>
          </a:xfrm>
          <a:prstGeom prst="rect">
            <a:avLst/>
          </a:prstGeom>
          <a:noFill/>
          <a:ln w="9525">
            <a:noFill/>
            <a:miter lim="800000"/>
            <a:headEnd/>
            <a:tailEnd/>
          </a:ln>
        </p:spPr>
        <p:txBody>
          <a:bodyPr wrap="none">
            <a:spAutoFit/>
          </a:bodyPr>
          <a:lstStyle/>
          <a:p>
            <a:pPr>
              <a:defRPr/>
            </a:pPr>
            <a:r>
              <a:rPr lang="en-US" sz="2000" dirty="0" err="1">
                <a:solidFill>
                  <a:schemeClr val="bg1"/>
                </a:solidFill>
              </a:rPr>
              <a:t>Oxman</a:t>
            </a:r>
            <a:r>
              <a:rPr lang="en-US" sz="2000" dirty="0">
                <a:solidFill>
                  <a:schemeClr val="bg1"/>
                </a:solidFill>
              </a:rPr>
              <a:t> </a:t>
            </a:r>
            <a:r>
              <a:rPr lang="en-US" sz="2000" dirty="0" err="1">
                <a:solidFill>
                  <a:schemeClr val="bg1"/>
                </a:solidFill>
              </a:rPr>
              <a:t>ja</a:t>
            </a:r>
            <a:r>
              <a:rPr lang="en-US" sz="2000" dirty="0">
                <a:solidFill>
                  <a:schemeClr val="bg1"/>
                </a:solidFill>
              </a:rPr>
              <a:t> </a:t>
            </a:r>
            <a:r>
              <a:rPr lang="en-US" sz="2000" dirty="0" err="1">
                <a:solidFill>
                  <a:schemeClr val="bg1"/>
                </a:solidFill>
              </a:rPr>
              <a:t>Guyatt</a:t>
            </a:r>
            <a:r>
              <a:rPr lang="en-US" sz="2000" dirty="0">
                <a:solidFill>
                  <a:schemeClr val="bg1"/>
                </a:solidFill>
              </a:rPr>
              <a:t>. Ann NY </a:t>
            </a:r>
            <a:r>
              <a:rPr lang="en-US" sz="2000" dirty="0" err="1">
                <a:solidFill>
                  <a:schemeClr val="bg1"/>
                </a:solidFill>
              </a:rPr>
              <a:t>Acad</a:t>
            </a:r>
            <a:r>
              <a:rPr lang="en-US" sz="2000" dirty="0">
                <a:solidFill>
                  <a:schemeClr val="bg1"/>
                </a:solidFill>
              </a:rPr>
              <a:t> </a:t>
            </a:r>
            <a:r>
              <a:rPr lang="en-US" sz="2000" dirty="0" err="1">
                <a:solidFill>
                  <a:schemeClr val="bg1"/>
                </a:solidFill>
              </a:rPr>
              <a:t>Sci</a:t>
            </a:r>
            <a:r>
              <a:rPr lang="en-US" sz="2000" dirty="0">
                <a:solidFill>
                  <a:schemeClr val="bg1"/>
                </a:solidFill>
              </a:rPr>
              <a:t> 1993</a:t>
            </a:r>
            <a:endParaRPr lang="fi-FI" sz="20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4F946650-FA39-4340-B0D2-36A4A891C218}" type="slidenum">
              <a:rPr lang="en-US" altLang="fi-FI" sz="1400">
                <a:solidFill>
                  <a:schemeClr val="hlink"/>
                </a:solidFill>
                <a:latin typeface="Arial" panose="020B0604020202020204" pitchFamily="34" charset="0"/>
              </a:rPr>
              <a:pPr/>
              <a:t>5</a:t>
            </a:fld>
            <a:endParaRPr lang="en-US" altLang="fi-FI" sz="1400">
              <a:solidFill>
                <a:schemeClr val="hlink"/>
              </a:solidFill>
              <a:latin typeface="Arial" panose="020B0604020202020204" pitchFamily="34" charset="0"/>
            </a:endParaRPr>
          </a:p>
        </p:txBody>
      </p:sp>
      <p:sp>
        <p:nvSpPr>
          <p:cNvPr id="4" name="TextBox 3"/>
          <p:cNvSpPr txBox="1"/>
          <p:nvPr/>
        </p:nvSpPr>
        <p:spPr>
          <a:xfrm>
            <a:off x="1475656" y="519732"/>
            <a:ext cx="6030913" cy="708025"/>
          </a:xfrm>
          <a:prstGeom prst="rect">
            <a:avLst/>
          </a:prstGeom>
          <a:noFill/>
        </p:spPr>
        <p:txBody>
          <a:bodyPr wrap="none">
            <a:spAutoFit/>
          </a:bodyPr>
          <a:lstStyle/>
          <a:p>
            <a:pPr>
              <a:defRPr/>
            </a:pPr>
            <a:r>
              <a:rPr lang="fi-FI" b="1" dirty="0">
                <a:solidFill>
                  <a:schemeClr val="bg1"/>
                </a:solidFill>
                <a:latin typeface="+mn-lt"/>
              </a:rPr>
              <a:t>Systemaattinen katsaus</a:t>
            </a:r>
          </a:p>
        </p:txBody>
      </p:sp>
      <p:sp>
        <p:nvSpPr>
          <p:cNvPr id="5" name="Rectangle 4"/>
          <p:cNvSpPr/>
          <p:nvPr/>
        </p:nvSpPr>
        <p:spPr>
          <a:xfrm>
            <a:off x="1619672" y="1700808"/>
            <a:ext cx="6193841" cy="3890489"/>
          </a:xfrm>
          <a:prstGeom prst="rect">
            <a:avLst/>
          </a:prstGeom>
        </p:spPr>
        <p:txBody>
          <a:bodyPr wrap="square">
            <a:spAutoFit/>
          </a:bodyPr>
          <a:lstStyle/>
          <a:p>
            <a:pPr marL="285750" indent="-285750" algn="l">
              <a:lnSpc>
                <a:spcPct val="150000"/>
              </a:lnSpc>
              <a:buClr>
                <a:srgbClr val="C00000"/>
              </a:buClr>
              <a:buFont typeface="Wingdings" panose="05000000000000000000" pitchFamily="2" charset="2"/>
              <a:buChar char="§"/>
              <a:defRPr/>
            </a:pPr>
            <a:r>
              <a:rPr lang="en-US" sz="2800" dirty="0" err="1">
                <a:solidFill>
                  <a:schemeClr val="bg1"/>
                </a:solidFill>
                <a:latin typeface="+mn-lt"/>
              </a:rPr>
              <a:t>Toistettavat</a:t>
            </a:r>
            <a:r>
              <a:rPr lang="en-US" sz="2800" dirty="0">
                <a:solidFill>
                  <a:schemeClr val="bg1"/>
                </a:solidFill>
                <a:latin typeface="+mn-lt"/>
              </a:rPr>
              <a:t> </a:t>
            </a:r>
            <a:r>
              <a:rPr lang="en-US" sz="2800" dirty="0" err="1" smtClean="0">
                <a:solidFill>
                  <a:schemeClr val="bg1"/>
                </a:solidFill>
                <a:latin typeface="+mn-lt"/>
              </a:rPr>
              <a:t>metodit</a:t>
            </a:r>
            <a:endParaRPr lang="en-US" sz="2800" dirty="0" smtClean="0">
              <a:solidFill>
                <a:schemeClr val="bg1"/>
              </a:solidFill>
              <a:latin typeface="+mn-lt"/>
            </a:endParaRPr>
          </a:p>
          <a:p>
            <a:pPr marL="285750" indent="-285750" algn="l">
              <a:lnSpc>
                <a:spcPct val="150000"/>
              </a:lnSpc>
              <a:buClr>
                <a:srgbClr val="C00000"/>
              </a:buClr>
              <a:buFont typeface="Wingdings" panose="05000000000000000000" pitchFamily="2" charset="2"/>
              <a:buChar char="§"/>
              <a:defRPr/>
            </a:pPr>
            <a:r>
              <a:rPr lang="en-US" sz="2800" dirty="0" err="1" smtClean="0">
                <a:solidFill>
                  <a:schemeClr val="bg1"/>
                </a:solidFill>
                <a:latin typeface="+mn-lt"/>
              </a:rPr>
              <a:t>Systemaattinen</a:t>
            </a:r>
            <a:r>
              <a:rPr lang="en-US" sz="2800" dirty="0" smtClean="0">
                <a:solidFill>
                  <a:schemeClr val="bg1"/>
                </a:solidFill>
                <a:latin typeface="+mn-lt"/>
              </a:rPr>
              <a:t> </a:t>
            </a:r>
            <a:r>
              <a:rPr lang="en-US" sz="2800" dirty="0" err="1">
                <a:solidFill>
                  <a:schemeClr val="bg1"/>
                </a:solidFill>
                <a:latin typeface="+mn-lt"/>
              </a:rPr>
              <a:t>tulosten</a:t>
            </a:r>
            <a:r>
              <a:rPr lang="en-US" sz="2800" dirty="0">
                <a:solidFill>
                  <a:schemeClr val="bg1"/>
                </a:solidFill>
                <a:latin typeface="+mn-lt"/>
              </a:rPr>
              <a:t> </a:t>
            </a:r>
            <a:r>
              <a:rPr lang="en-US" sz="2800" dirty="0" err="1">
                <a:solidFill>
                  <a:schemeClr val="bg1"/>
                </a:solidFill>
                <a:latin typeface="+mn-lt"/>
              </a:rPr>
              <a:t>esitys</a:t>
            </a:r>
            <a:endParaRPr lang="en-US" sz="2800" dirty="0">
              <a:solidFill>
                <a:schemeClr val="bg1"/>
              </a:solidFill>
              <a:latin typeface="+mn-lt"/>
            </a:endParaRPr>
          </a:p>
          <a:p>
            <a:pPr marL="285750" indent="-285750" algn="l">
              <a:lnSpc>
                <a:spcPct val="150000"/>
              </a:lnSpc>
              <a:buClr>
                <a:srgbClr val="C00000"/>
              </a:buClr>
              <a:buFont typeface="Wingdings" panose="05000000000000000000" pitchFamily="2" charset="2"/>
              <a:buChar char="§"/>
              <a:defRPr/>
            </a:pPr>
            <a:r>
              <a:rPr lang="en-US" sz="2800" dirty="0" err="1">
                <a:solidFill>
                  <a:schemeClr val="bg1"/>
                </a:solidFill>
                <a:latin typeface="+mn-lt"/>
              </a:rPr>
              <a:t>Systemaattinen</a:t>
            </a:r>
            <a:r>
              <a:rPr lang="en-US" sz="2800" dirty="0">
                <a:solidFill>
                  <a:schemeClr val="bg1"/>
                </a:solidFill>
                <a:latin typeface="+mn-lt"/>
              </a:rPr>
              <a:t> </a:t>
            </a:r>
            <a:r>
              <a:rPr lang="en-US" sz="2800" dirty="0" err="1">
                <a:solidFill>
                  <a:schemeClr val="bg1"/>
                </a:solidFill>
                <a:latin typeface="+mn-lt"/>
              </a:rPr>
              <a:t>synteesi</a:t>
            </a:r>
            <a:r>
              <a:rPr lang="en-US" sz="2800" dirty="0">
                <a:solidFill>
                  <a:schemeClr val="bg1"/>
                </a:solidFill>
                <a:latin typeface="+mn-lt"/>
              </a:rPr>
              <a:t> </a:t>
            </a:r>
            <a:r>
              <a:rPr lang="en-US" sz="2800" dirty="0" err="1">
                <a:solidFill>
                  <a:schemeClr val="bg1"/>
                </a:solidFill>
                <a:latin typeface="+mn-lt"/>
              </a:rPr>
              <a:t>kriteerit</a:t>
            </a:r>
            <a:r>
              <a:rPr lang="en-US" sz="2800" dirty="0">
                <a:solidFill>
                  <a:schemeClr val="bg1"/>
                </a:solidFill>
                <a:latin typeface="+mn-lt"/>
              </a:rPr>
              <a:t> </a:t>
            </a:r>
            <a:r>
              <a:rPr lang="en-US" sz="2800" dirty="0" err="1" smtClean="0">
                <a:solidFill>
                  <a:schemeClr val="bg1"/>
                </a:solidFill>
                <a:latin typeface="+mn-lt"/>
              </a:rPr>
              <a:t>täyttävien</a:t>
            </a:r>
            <a:r>
              <a:rPr lang="en-US" sz="2800" dirty="0" smtClean="0">
                <a:solidFill>
                  <a:schemeClr val="bg1"/>
                </a:solidFill>
                <a:latin typeface="+mn-lt"/>
              </a:rPr>
              <a:t> </a:t>
            </a:r>
            <a:r>
              <a:rPr lang="en-US" sz="2800" dirty="0" err="1">
                <a:solidFill>
                  <a:schemeClr val="bg1"/>
                </a:solidFill>
                <a:latin typeface="+mn-lt"/>
              </a:rPr>
              <a:t>tutkimusten</a:t>
            </a:r>
            <a:r>
              <a:rPr lang="en-US" sz="2800" dirty="0">
                <a:solidFill>
                  <a:schemeClr val="bg1"/>
                </a:solidFill>
                <a:latin typeface="+mn-lt"/>
              </a:rPr>
              <a:t> </a:t>
            </a:r>
            <a:r>
              <a:rPr lang="en-US" sz="2800" dirty="0" err="1">
                <a:solidFill>
                  <a:schemeClr val="bg1"/>
                </a:solidFill>
                <a:latin typeface="+mn-lt"/>
              </a:rPr>
              <a:t>ominaisuuksista</a:t>
            </a:r>
            <a:r>
              <a:rPr lang="en-US" sz="2800" dirty="0">
                <a:solidFill>
                  <a:schemeClr val="bg1"/>
                </a:solidFill>
                <a:latin typeface="+mn-lt"/>
              </a:rPr>
              <a:t> ja </a:t>
            </a:r>
            <a:r>
              <a:rPr lang="en-US" sz="2800" dirty="0" err="1">
                <a:solidFill>
                  <a:schemeClr val="bg1"/>
                </a:solidFill>
                <a:latin typeface="+mn-lt"/>
              </a:rPr>
              <a:t>löydöksistä</a:t>
            </a:r>
            <a:endParaRPr lang="en-US" sz="2800" dirty="0">
              <a:solidFill>
                <a:schemeClr val="bg1"/>
              </a:solidFill>
              <a:latin typeface="+mn-lt"/>
            </a:endParaRPr>
          </a:p>
          <a:p>
            <a:pPr marL="285750" indent="-285750" algn="l">
              <a:lnSpc>
                <a:spcPct val="150000"/>
              </a:lnSpc>
              <a:buClr>
                <a:srgbClr val="C00000"/>
              </a:buClr>
              <a:buFont typeface="Wingdings" panose="05000000000000000000" pitchFamily="2" charset="2"/>
              <a:buChar char="§"/>
              <a:defRPr/>
            </a:pPr>
            <a:endParaRPr lang="en-US" sz="2800" dirty="0">
              <a:solidFill>
                <a:schemeClr val="bg1"/>
              </a:solidFill>
              <a:latin typeface="+mn-lt"/>
            </a:endParaRPr>
          </a:p>
        </p:txBody>
      </p:sp>
    </p:spTree>
    <p:extLst>
      <p:ext uri="{BB962C8B-B14F-4D97-AF65-F5344CB8AC3E}">
        <p14:creationId xmlns:p14="http://schemas.microsoft.com/office/powerpoint/2010/main" val="1485367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6350D98D-F892-4701-93C3-DBF72CFE7AD9}" type="slidenum">
              <a:rPr lang="en-US" altLang="fi-FI" sz="1400">
                <a:solidFill>
                  <a:schemeClr val="hlink"/>
                </a:solidFill>
                <a:latin typeface="Arial" panose="020B0604020202020204" pitchFamily="34" charset="0"/>
              </a:rPr>
              <a:pPr/>
              <a:t>6</a:t>
            </a:fld>
            <a:endParaRPr lang="en-US" altLang="fi-FI" sz="1400">
              <a:solidFill>
                <a:schemeClr val="hlink"/>
              </a:solidFill>
              <a:latin typeface="Arial" panose="020B0604020202020204" pitchFamily="34" charset="0"/>
            </a:endParaRPr>
          </a:p>
        </p:txBody>
      </p:sp>
      <p:sp>
        <p:nvSpPr>
          <p:cNvPr id="10243" name="Rectangle 2"/>
          <p:cNvSpPr>
            <a:spLocks noGrp="1" noChangeArrowheads="1"/>
          </p:cNvSpPr>
          <p:nvPr>
            <p:ph type="title"/>
          </p:nvPr>
        </p:nvSpPr>
        <p:spPr>
          <a:xfrm>
            <a:off x="2195513" y="260350"/>
            <a:ext cx="5846762" cy="1066800"/>
          </a:xfrm>
          <a:noFill/>
        </p:spPr>
        <p:txBody>
          <a:bodyPr/>
          <a:lstStyle/>
          <a:p>
            <a:r>
              <a:rPr lang="en-US" altLang="fi-FI" sz="4000" smtClean="0">
                <a:solidFill>
                  <a:schemeClr val="bg1"/>
                </a:solidFill>
                <a:latin typeface="Arial" panose="020B0604020202020204" pitchFamily="34" charset="0"/>
              </a:rPr>
              <a:t>Meta-analyysit</a:t>
            </a:r>
            <a:endParaRPr lang="en-US" altLang="fi-FI" sz="4000" smtClean="0"/>
          </a:p>
        </p:txBody>
      </p:sp>
      <p:sp>
        <p:nvSpPr>
          <p:cNvPr id="10244" name="Rectangle 3"/>
          <p:cNvSpPr>
            <a:spLocks noGrp="1" noChangeArrowheads="1"/>
          </p:cNvSpPr>
          <p:nvPr>
            <p:ph type="body" idx="1"/>
          </p:nvPr>
        </p:nvSpPr>
        <p:spPr>
          <a:xfrm>
            <a:off x="1331913" y="1484313"/>
            <a:ext cx="7200900" cy="4300537"/>
          </a:xfrm>
          <a:noFill/>
        </p:spPr>
        <p:txBody>
          <a:bodyPr/>
          <a:lstStyle/>
          <a:p>
            <a:pPr>
              <a:lnSpc>
                <a:spcPct val="150000"/>
              </a:lnSpc>
              <a:buSzPct val="100000"/>
              <a:buFont typeface="Wingdings" panose="05000000000000000000" pitchFamily="2" charset="2"/>
              <a:buChar char="§"/>
            </a:pPr>
            <a:r>
              <a:rPr lang="en-GB" altLang="fi-FI" sz="2400" dirty="0" err="1" smtClean="0">
                <a:solidFill>
                  <a:schemeClr val="bg1"/>
                </a:solidFill>
                <a:latin typeface="Times New Roman" panose="02020603050405020304" pitchFamily="18" charset="0"/>
              </a:rPr>
              <a:t>Alkuperäistutkimuksia</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ilmestyy</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jatkuvasti</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lisää</a:t>
            </a:r>
            <a:r>
              <a:rPr lang="en-GB"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vuodessa</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noin</a:t>
            </a:r>
            <a:r>
              <a:rPr lang="en-US" altLang="fi-FI" sz="2400" dirty="0" smtClean="0">
                <a:solidFill>
                  <a:schemeClr val="bg1"/>
                </a:solidFill>
                <a:latin typeface="Times New Roman" panose="02020603050405020304" pitchFamily="18" charset="0"/>
              </a:rPr>
              <a:t> 2 </a:t>
            </a:r>
            <a:r>
              <a:rPr lang="en-US" altLang="fi-FI" sz="2400" dirty="0" err="1" smtClean="0">
                <a:solidFill>
                  <a:schemeClr val="bg1"/>
                </a:solidFill>
                <a:latin typeface="Times New Roman" panose="02020603050405020304" pitchFamily="18" charset="0"/>
              </a:rPr>
              <a:t>miljoonaa</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lääketieteen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artikkelia</a:t>
            </a:r>
            <a:r>
              <a:rPr lang="en-US" altLang="fi-FI" sz="2400" dirty="0" smtClean="0">
                <a:solidFill>
                  <a:schemeClr val="bg1"/>
                </a:solidFill>
                <a:latin typeface="Times New Roman" panose="02020603050405020304" pitchFamily="18" charset="0"/>
              </a:rPr>
              <a:t>) </a:t>
            </a:r>
            <a:r>
              <a:rPr lang="en-US" altLang="fi-FI" sz="2400" dirty="0" smtClean="0">
                <a:solidFill>
                  <a:schemeClr val="bg1"/>
                </a:solidFill>
                <a:latin typeface="Times New Roman" panose="02020603050405020304" pitchFamily="18" charset="0"/>
                <a:sym typeface="Wingdings" panose="05000000000000000000" pitchFamily="2" charset="2"/>
              </a:rPr>
              <a:t> </a:t>
            </a:r>
            <a:r>
              <a:rPr lang="en-US" altLang="fi-FI" sz="2400" dirty="0" err="1" smtClean="0">
                <a:solidFill>
                  <a:schemeClr val="bg1"/>
                </a:solidFill>
                <a:latin typeface="Times New Roman" panose="02020603050405020304" pitchFamily="18" charset="0"/>
                <a:sym typeface="Wingdings" panose="05000000000000000000" pitchFamily="2" charset="2"/>
              </a:rPr>
              <a:t>mahdoton</a:t>
            </a:r>
            <a:r>
              <a:rPr lang="en-US" altLang="fi-FI" sz="2400" dirty="0" smtClean="0">
                <a:solidFill>
                  <a:schemeClr val="bg1"/>
                </a:solidFill>
                <a:latin typeface="Times New Roman" panose="02020603050405020304" pitchFamily="18" charset="0"/>
                <a:sym typeface="Wingdings" panose="05000000000000000000" pitchFamily="2" charset="2"/>
              </a:rPr>
              <a:t> </a:t>
            </a:r>
            <a:r>
              <a:rPr lang="en-US" altLang="fi-FI" sz="2400" dirty="0" err="1" smtClean="0">
                <a:solidFill>
                  <a:schemeClr val="bg1"/>
                </a:solidFill>
                <a:latin typeface="Times New Roman" panose="02020603050405020304" pitchFamily="18" charset="0"/>
                <a:sym typeface="Wingdings" panose="05000000000000000000" pitchFamily="2" charset="2"/>
              </a:rPr>
              <a:t>pysyä</a:t>
            </a:r>
            <a:r>
              <a:rPr lang="en-US" altLang="fi-FI" sz="2400" dirty="0" smtClean="0">
                <a:solidFill>
                  <a:schemeClr val="bg1"/>
                </a:solidFill>
                <a:latin typeface="Times New Roman" panose="02020603050405020304" pitchFamily="18" charset="0"/>
                <a:sym typeface="Wingdings" panose="05000000000000000000" pitchFamily="2" charset="2"/>
              </a:rPr>
              <a:t> </a:t>
            </a:r>
            <a:r>
              <a:rPr lang="en-US" altLang="fi-FI" sz="2400" dirty="0" err="1" smtClean="0">
                <a:solidFill>
                  <a:schemeClr val="bg1"/>
                </a:solidFill>
                <a:latin typeface="Times New Roman" panose="02020603050405020304" pitchFamily="18" charset="0"/>
                <a:sym typeface="Wingdings" panose="05000000000000000000" pitchFamily="2" charset="2"/>
              </a:rPr>
              <a:t>ajan</a:t>
            </a:r>
            <a:r>
              <a:rPr lang="en-US" altLang="fi-FI" sz="2400" dirty="0" smtClean="0">
                <a:solidFill>
                  <a:schemeClr val="bg1"/>
                </a:solidFill>
                <a:latin typeface="Times New Roman" panose="02020603050405020304" pitchFamily="18" charset="0"/>
                <a:sym typeface="Wingdings" panose="05000000000000000000" pitchFamily="2" charset="2"/>
              </a:rPr>
              <a:t> </a:t>
            </a:r>
            <a:r>
              <a:rPr lang="en-US" altLang="fi-FI" sz="2400" dirty="0" err="1" smtClean="0">
                <a:solidFill>
                  <a:schemeClr val="bg1"/>
                </a:solidFill>
                <a:latin typeface="Times New Roman" panose="02020603050405020304" pitchFamily="18" charset="0"/>
                <a:sym typeface="Wingdings" panose="05000000000000000000" pitchFamily="2" charset="2"/>
              </a:rPr>
              <a:t>tasalla</a:t>
            </a:r>
            <a:r>
              <a:rPr lang="en-US" altLang="fi-FI" sz="2400" dirty="0" smtClean="0">
                <a:solidFill>
                  <a:schemeClr val="bg1"/>
                </a:solidFill>
                <a:latin typeface="Times New Roman" panose="02020603050405020304" pitchFamily="18" charset="0"/>
                <a:sym typeface="Wingdings" panose="05000000000000000000" pitchFamily="2" charset="2"/>
              </a:rPr>
              <a:t>, on </a:t>
            </a:r>
            <a:r>
              <a:rPr lang="en-US" altLang="fi-FI" sz="2400" dirty="0" err="1" smtClean="0">
                <a:solidFill>
                  <a:schemeClr val="bg1"/>
                </a:solidFill>
                <a:latin typeface="Times New Roman" panose="02020603050405020304" pitchFamily="18" charset="0"/>
                <a:sym typeface="Wingdings" panose="05000000000000000000" pitchFamily="2" charset="2"/>
              </a:rPr>
              <a:t>tarve</a:t>
            </a:r>
            <a:r>
              <a:rPr lang="en-US" altLang="fi-FI" sz="2400" dirty="0" smtClean="0">
                <a:solidFill>
                  <a:schemeClr val="bg1"/>
                </a:solidFill>
                <a:latin typeface="Times New Roman" panose="02020603050405020304" pitchFamily="18" charset="0"/>
                <a:sym typeface="Wingdings" panose="05000000000000000000" pitchFamily="2" charset="2"/>
              </a:rPr>
              <a:t> </a:t>
            </a:r>
            <a:r>
              <a:rPr lang="en-US" altLang="fi-FI" sz="2400" dirty="0" err="1" smtClean="0">
                <a:solidFill>
                  <a:schemeClr val="bg1"/>
                </a:solidFill>
                <a:latin typeface="Times New Roman" panose="02020603050405020304" pitchFamily="18" charset="0"/>
                <a:sym typeface="Wingdings" panose="05000000000000000000" pitchFamily="2" charset="2"/>
              </a:rPr>
              <a:t>synteeseille</a:t>
            </a:r>
            <a:endParaRPr lang="en-US" altLang="fi-FI" sz="2400" dirty="0" smtClean="0">
              <a:solidFill>
                <a:schemeClr val="bg1"/>
              </a:solidFill>
              <a:latin typeface="Times New Roman" panose="02020603050405020304" pitchFamily="18" charset="0"/>
            </a:endParaRPr>
          </a:p>
          <a:p>
            <a:pPr>
              <a:lnSpc>
                <a:spcPct val="150000"/>
              </a:lnSpc>
              <a:buSzPct val="100000"/>
              <a:buFont typeface="Wingdings" panose="05000000000000000000" pitchFamily="2" charset="2"/>
              <a:buChar char="§"/>
            </a:pPr>
            <a:r>
              <a:rPr lang="en-GB" altLang="fi-FI" sz="2400" dirty="0" smtClean="0">
                <a:solidFill>
                  <a:schemeClr val="bg1"/>
                </a:solidFill>
                <a:latin typeface="Times New Roman" panose="02020603050405020304" pitchFamily="18" charset="0"/>
              </a:rPr>
              <a:t>Meta-</a:t>
            </a:r>
            <a:r>
              <a:rPr lang="en-GB" altLang="fi-FI" sz="2400" dirty="0" err="1" smtClean="0">
                <a:solidFill>
                  <a:schemeClr val="bg1"/>
                </a:solidFill>
                <a:latin typeface="Times New Roman" panose="02020603050405020304" pitchFamily="18" charset="0"/>
              </a:rPr>
              <a:t>analyysissa</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yhdistetään</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aiempien</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tutkimuksien</a:t>
            </a:r>
            <a:r>
              <a:rPr lang="en-GB" altLang="fi-FI" sz="2400" dirty="0" smtClean="0">
                <a:solidFill>
                  <a:schemeClr val="bg1"/>
                </a:solidFill>
                <a:latin typeface="Times New Roman" panose="02020603050405020304" pitchFamily="18" charset="0"/>
              </a:rPr>
              <a:t> </a:t>
            </a:r>
            <a:r>
              <a:rPr lang="en-GB" altLang="fi-FI" sz="2400" dirty="0" err="1" smtClean="0">
                <a:solidFill>
                  <a:schemeClr val="bg1"/>
                </a:solidFill>
                <a:latin typeface="Times New Roman" panose="02020603050405020304" pitchFamily="18" charset="0"/>
              </a:rPr>
              <a:t>tulokset</a:t>
            </a:r>
            <a:endParaRPr lang="en-GB" altLang="fi-FI" sz="2400" dirty="0" smtClean="0">
              <a:solidFill>
                <a:schemeClr val="bg1"/>
              </a:solidFill>
              <a:latin typeface="Times New Roman" panose="02020603050405020304" pitchFamily="18" charset="0"/>
            </a:endParaRPr>
          </a:p>
          <a:p>
            <a:pPr>
              <a:lnSpc>
                <a:spcPct val="150000"/>
              </a:lnSpc>
              <a:buSzPct val="100000"/>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Useimmiten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käytetään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kokeellisten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tutkimusten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esim</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lääke</a:t>
            </a:r>
            <a:r>
              <a:rPr lang="en-US" altLang="fi-FI" sz="2400" dirty="0" smtClean="0">
                <a:solidFill>
                  <a:schemeClr val="bg1"/>
                </a:solidFill>
                <a:latin typeface="Times New Roman" panose="02020603050405020304" pitchFamily="18" charset="0"/>
              </a:rPr>
              <a:t> tai </a:t>
            </a:r>
            <a:r>
              <a:rPr lang="en-US" altLang="fi-FI" sz="2400" dirty="0" err="1" smtClean="0">
                <a:solidFill>
                  <a:schemeClr val="bg1"/>
                </a:solidFill>
                <a:latin typeface="Times New Roman" panose="02020603050405020304" pitchFamily="18" charset="0"/>
              </a:rPr>
              <a:t>terapia</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arviointiin</a:t>
            </a:r>
            <a:endParaRPr lang="en-US" altLang="fi-FI" sz="2400" dirty="0" smtClean="0">
              <a:solidFill>
                <a:schemeClr val="bg1"/>
              </a:solidFill>
              <a:latin typeface="Times New Roman" panose="02020603050405020304" pitchFamily="18" charset="0"/>
            </a:endParaRPr>
          </a:p>
          <a:p>
            <a:pPr lvl="1">
              <a:lnSpc>
                <a:spcPct val="150000"/>
              </a:lnSpc>
              <a:buSzPct val="100000"/>
              <a:buFont typeface="Wingdings" panose="05000000000000000000" pitchFamily="2" charset="2"/>
              <a:buChar char="§"/>
            </a:pPr>
            <a:r>
              <a:rPr lang="en-US" altLang="fi-FI" sz="2400" dirty="0" err="1">
                <a:solidFill>
                  <a:schemeClr val="bg1"/>
                </a:solidFill>
                <a:latin typeface="Times New Roman" panose="02020603050405020304" pitchFamily="18" charset="0"/>
              </a:rPr>
              <a:t>Usein</a:t>
            </a:r>
            <a:r>
              <a:rPr lang="en-US" altLang="fi-FI" sz="2400" dirty="0">
                <a:solidFill>
                  <a:schemeClr val="bg1"/>
                </a:solidFill>
                <a:latin typeface="Times New Roman" panose="02020603050405020304" pitchFamily="18" charset="0"/>
              </a:rPr>
              <a:t> </a:t>
            </a:r>
            <a:r>
              <a:rPr lang="en-US" altLang="fi-FI" sz="2400" dirty="0" err="1">
                <a:solidFill>
                  <a:schemeClr val="bg1"/>
                </a:solidFill>
                <a:latin typeface="Times New Roman" panose="02020603050405020304" pitchFamily="18" charset="0"/>
              </a:rPr>
              <a:t>hoitosuositusten</a:t>
            </a:r>
            <a:r>
              <a:rPr lang="en-US" altLang="fi-FI" sz="2400" dirty="0">
                <a:solidFill>
                  <a:schemeClr val="bg1"/>
                </a:solidFill>
                <a:latin typeface="Times New Roman" panose="02020603050405020304" pitchFamily="18" charset="0"/>
              </a:rPr>
              <a:t> </a:t>
            </a:r>
            <a:r>
              <a:rPr lang="en-US" altLang="fi-FI" sz="2400" dirty="0" err="1">
                <a:solidFill>
                  <a:schemeClr val="bg1"/>
                </a:solidFill>
                <a:latin typeface="Times New Roman" panose="02020603050405020304" pitchFamily="18" charset="0"/>
              </a:rPr>
              <a:t>taustalla</a:t>
            </a:r>
            <a:r>
              <a:rPr lang="en-US" altLang="fi-FI" sz="2400" dirty="0">
                <a:solidFill>
                  <a:schemeClr val="bg1"/>
                </a:solidFill>
                <a:latin typeface="Times New Roman" panose="02020603050405020304" pitchFamily="18" charset="0"/>
              </a:rPr>
              <a:t>!</a:t>
            </a:r>
          </a:p>
          <a:p>
            <a:pPr lvl="1">
              <a:lnSpc>
                <a:spcPct val="150000"/>
              </a:lnSpc>
              <a:buSzPct val="100000"/>
              <a:buFont typeface="Wingdings" panose="05000000000000000000" pitchFamily="2" charset="2"/>
              <a:buChar char="§"/>
            </a:pPr>
            <a:endParaRPr lang="en-US" altLang="fi-FI" sz="2200" dirty="0" smtClean="0">
              <a:solidFill>
                <a:schemeClr val="bg1"/>
              </a:solidFill>
              <a:latin typeface="Times New Roman" panose="02020603050405020304" pitchFamily="18" charset="0"/>
            </a:endParaRPr>
          </a:p>
          <a:p>
            <a:pPr>
              <a:lnSpc>
                <a:spcPct val="150000"/>
              </a:lnSpc>
              <a:buFont typeface="Wingdings" panose="05000000000000000000" pitchFamily="2" charset="2"/>
              <a:buChar char="§"/>
            </a:pPr>
            <a:endParaRPr lang="en-US" altLang="fi-FI" sz="2400" dirty="0" smtClean="0">
              <a:solidFill>
                <a:schemeClr val="bg1"/>
              </a:solidFill>
              <a:latin typeface="Times New Roman" panose="02020603050405020304" pitchFamily="18" charset="0"/>
            </a:endParaRP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numeron paikkamerkki 1"/>
          <p:cNvSpPr>
            <a:spLocks noGrp="1"/>
          </p:cNvSpPr>
          <p:nvPr>
            <p:ph type="sldNum" sz="quarter" idx="10"/>
          </p:nvPr>
        </p:nvSpPr>
        <p:spPr/>
        <p:txBody>
          <a:bodyPr/>
          <a:lstStyle/>
          <a:p>
            <a:fld id="{FC8F853F-B1C6-46A1-B450-957BC5D6EAAA}" type="slidenum">
              <a:rPr lang="en-US" altLang="fi-FI" smtClean="0"/>
              <a:pPr/>
              <a:t>7</a:t>
            </a:fld>
            <a:endParaRPr lang="en-US" altLang="fi-FI"/>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524" y="1772816"/>
            <a:ext cx="8711158" cy="4605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524" y="116632"/>
            <a:ext cx="8595948" cy="15093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7704" y="6378411"/>
            <a:ext cx="4968552" cy="422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355837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42DB55B2-79D8-4080-B930-8D2CC1C54A1F}" type="slidenum">
              <a:rPr lang="en-US" altLang="fi-FI" sz="1400">
                <a:solidFill>
                  <a:schemeClr val="hlink"/>
                </a:solidFill>
                <a:latin typeface="Arial" panose="020B0604020202020204" pitchFamily="34" charset="0"/>
              </a:rPr>
              <a:pPr/>
              <a:t>8</a:t>
            </a:fld>
            <a:endParaRPr lang="en-US" altLang="fi-FI" sz="1400">
              <a:solidFill>
                <a:schemeClr val="hlink"/>
              </a:solidFill>
              <a:latin typeface="Arial" panose="020B0604020202020204" pitchFamily="34" charset="0"/>
            </a:endParaRPr>
          </a:p>
        </p:txBody>
      </p:sp>
      <p:sp>
        <p:nvSpPr>
          <p:cNvPr id="17411" name="Rectangle 2"/>
          <p:cNvSpPr>
            <a:spLocks noGrp="1" noChangeArrowheads="1"/>
          </p:cNvSpPr>
          <p:nvPr>
            <p:ph type="title"/>
          </p:nvPr>
        </p:nvSpPr>
        <p:spPr>
          <a:xfrm>
            <a:off x="1043608" y="304776"/>
            <a:ext cx="6783139" cy="1066800"/>
          </a:xfrm>
          <a:noFill/>
        </p:spPr>
        <p:txBody>
          <a:bodyPr/>
          <a:lstStyle/>
          <a:p>
            <a:pPr marL="342900" indent="-342900">
              <a:lnSpc>
                <a:spcPct val="90000"/>
              </a:lnSpc>
            </a:pPr>
            <a:r>
              <a:rPr lang="en-US" altLang="fi-FI" sz="3600" dirty="0" err="1" smtClean="0">
                <a:solidFill>
                  <a:schemeClr val="bg1"/>
                </a:solidFill>
                <a:latin typeface="Times New Roman" panose="02020603050405020304" pitchFamily="18" charset="0"/>
              </a:rPr>
              <a:t>Milloin</a:t>
            </a:r>
            <a:r>
              <a:rPr lang="en-US" altLang="fi-FI" sz="3600" dirty="0" smtClean="0">
                <a:solidFill>
                  <a:schemeClr val="bg1"/>
                </a:solidFill>
                <a:latin typeface="Times New Roman" panose="02020603050405020304" pitchFamily="18" charset="0"/>
              </a:rPr>
              <a:t> </a:t>
            </a:r>
            <a:r>
              <a:rPr lang="en-US" altLang="fi-FI" sz="3600" dirty="0" err="1" smtClean="0">
                <a:solidFill>
                  <a:schemeClr val="bg1"/>
                </a:solidFill>
                <a:latin typeface="Times New Roman" panose="02020603050405020304" pitchFamily="18" charset="0"/>
              </a:rPr>
              <a:t>tehdään</a:t>
            </a:r>
            <a:r>
              <a:rPr lang="en-US" altLang="fi-FI" sz="3600" dirty="0" smtClean="0">
                <a:solidFill>
                  <a:schemeClr val="bg1"/>
                </a:solidFill>
                <a:latin typeface="Times New Roman" panose="02020603050405020304" pitchFamily="18" charset="0"/>
              </a:rPr>
              <a:t> meta-</a:t>
            </a:r>
            <a:r>
              <a:rPr lang="en-US" altLang="fi-FI" sz="3600" dirty="0" err="1" smtClean="0">
                <a:solidFill>
                  <a:schemeClr val="bg1"/>
                </a:solidFill>
                <a:latin typeface="Times New Roman" panose="02020603050405020304" pitchFamily="18" charset="0"/>
              </a:rPr>
              <a:t>analyysi</a:t>
            </a:r>
            <a:r>
              <a:rPr lang="en-US" altLang="fi-FI" sz="3600" dirty="0" smtClean="0">
                <a:solidFill>
                  <a:schemeClr val="bg1"/>
                </a:solidFill>
                <a:latin typeface="Times New Roman" panose="02020603050405020304" pitchFamily="18" charset="0"/>
              </a:rPr>
              <a:t> ?</a:t>
            </a:r>
          </a:p>
        </p:txBody>
      </p:sp>
      <p:sp>
        <p:nvSpPr>
          <p:cNvPr id="17412" name="Rectangle 3"/>
          <p:cNvSpPr>
            <a:spLocks noGrp="1" noChangeArrowheads="1"/>
          </p:cNvSpPr>
          <p:nvPr>
            <p:ph type="body" idx="1"/>
          </p:nvPr>
        </p:nvSpPr>
        <p:spPr>
          <a:xfrm>
            <a:off x="1475656" y="1556792"/>
            <a:ext cx="7056437" cy="4321175"/>
          </a:xfrm>
          <a:noFill/>
        </p:spPr>
        <p:txBody>
          <a:bodyPr/>
          <a:lstStyle/>
          <a:p>
            <a:pPr>
              <a:lnSpc>
                <a:spcPct val="150000"/>
              </a:lnSpc>
              <a:buSzPct val="100000"/>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Epäselvä</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yhteys</a:t>
            </a:r>
            <a:r>
              <a:rPr lang="en-US" altLang="fi-FI" sz="2400" dirty="0" smtClean="0">
                <a:solidFill>
                  <a:schemeClr val="bg1"/>
                </a:solidFill>
                <a:latin typeface="Times New Roman" panose="02020603050405020304" pitchFamily="18" charset="0"/>
              </a:rPr>
              <a:t> tai </a:t>
            </a:r>
            <a:r>
              <a:rPr lang="en-US" altLang="fi-FI" sz="2400" dirty="0" err="1" smtClean="0">
                <a:solidFill>
                  <a:schemeClr val="bg1"/>
                </a:solidFill>
                <a:latin typeface="Times New Roman" panose="02020603050405020304" pitchFamily="18" charset="0"/>
              </a:rPr>
              <a:t>vaikutus</a:t>
            </a:r>
            <a:r>
              <a:rPr lang="en-US" altLang="fi-FI" sz="2400" dirty="0" smtClean="0">
                <a:solidFill>
                  <a:schemeClr val="bg1"/>
                </a:solidFill>
                <a:latin typeface="Times New Roman" panose="02020603050405020304" pitchFamily="18" charset="0"/>
              </a:rPr>
              <a:t> ?</a:t>
            </a:r>
          </a:p>
          <a:p>
            <a:pPr>
              <a:lnSpc>
                <a:spcPct val="150000"/>
              </a:lnSpc>
              <a:buSzPct val="100000"/>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Vaikutuksen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suuruus</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epäselvä</a:t>
            </a:r>
            <a:r>
              <a:rPr lang="en-US" altLang="fi-FI" sz="2400" dirty="0" smtClean="0">
                <a:solidFill>
                  <a:schemeClr val="bg1"/>
                </a:solidFill>
                <a:latin typeface="Times New Roman" panose="02020603050405020304" pitchFamily="18" charset="0"/>
              </a:rPr>
              <a:t> ?</a:t>
            </a:r>
          </a:p>
          <a:p>
            <a:pPr>
              <a:lnSpc>
                <a:spcPct val="150000"/>
              </a:lnSpc>
              <a:buSzPct val="100000"/>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Alkuperäisten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tutkimusten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voima</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ei</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riitä</a:t>
            </a:r>
            <a:r>
              <a:rPr lang="en-US" altLang="fi-FI" sz="2400" dirty="0" smtClean="0">
                <a:solidFill>
                  <a:schemeClr val="bg1"/>
                </a:solidFill>
                <a:latin typeface="Times New Roman" panose="02020603050405020304" pitchFamily="18" charset="0"/>
              </a:rPr>
              <a:t> ?</a:t>
            </a:r>
          </a:p>
          <a:p>
            <a:pPr>
              <a:lnSpc>
                <a:spcPct val="150000"/>
              </a:lnSpc>
              <a:buSzPct val="100000"/>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Tutkimusten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heterogeenisyys</a:t>
            </a:r>
            <a:r>
              <a:rPr lang="en-US" altLang="fi-FI" sz="2400" dirty="0" smtClean="0">
                <a:solidFill>
                  <a:schemeClr val="bg1"/>
                </a:solidFill>
                <a:latin typeface="Times New Roman" panose="02020603050405020304" pitchFamily="18" charset="0"/>
              </a:rPr>
              <a:t> ja </a:t>
            </a:r>
            <a:r>
              <a:rPr lang="en-US" altLang="fi-FI" sz="2400" dirty="0" err="1" smtClean="0">
                <a:solidFill>
                  <a:schemeClr val="bg1"/>
                </a:solidFill>
                <a:latin typeface="Times New Roman" panose="02020603050405020304" pitchFamily="18" charset="0"/>
              </a:rPr>
              <a:t>siihen</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vaikuttavat</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tekijät</a:t>
            </a:r>
            <a:r>
              <a:rPr lang="en-US" altLang="fi-FI" sz="2400" dirty="0" smtClean="0">
                <a:solidFill>
                  <a:schemeClr val="bg1"/>
                </a:solidFill>
                <a:latin typeface="Times New Roman" panose="02020603050405020304" pitchFamily="18" charset="0"/>
              </a:rPr>
              <a:t> ?</a:t>
            </a:r>
          </a:p>
          <a:p>
            <a:pPr>
              <a:lnSpc>
                <a:spcPct val="150000"/>
              </a:lnSpc>
              <a:buSzPct val="100000"/>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Selkeä</a:t>
            </a:r>
            <a:r>
              <a:rPr lang="en-US" altLang="fi-FI" sz="2400" dirty="0" smtClean="0">
                <a:solidFill>
                  <a:schemeClr val="bg1"/>
                </a:solidFill>
                <a:latin typeface="Times New Roman" panose="02020603050405020304" pitchFamily="18" charset="0"/>
              </a:rPr>
              <a:t> ja </a:t>
            </a:r>
            <a:r>
              <a:rPr lang="en-US" altLang="fi-FI" sz="2400" dirty="0" err="1" smtClean="0">
                <a:solidFill>
                  <a:schemeClr val="bg1"/>
                </a:solidFill>
                <a:latin typeface="Times New Roman" panose="02020603050405020304" pitchFamily="18" charset="0"/>
              </a:rPr>
              <a:t>rajattu</a:t>
            </a:r>
            <a:r>
              <a:rPr lang="en-US" altLang="fi-FI" sz="2400" dirty="0" smtClean="0">
                <a:solidFill>
                  <a:schemeClr val="bg1"/>
                </a:solidFill>
                <a:latin typeface="Times New Roman" panose="02020603050405020304" pitchFamily="18" charset="0"/>
              </a:rPr>
              <a:t> </a:t>
            </a:r>
            <a:r>
              <a:rPr lang="en-US" altLang="fi-FI" sz="2400" dirty="0" err="1" smtClean="0">
                <a:solidFill>
                  <a:schemeClr val="bg1"/>
                </a:solidFill>
                <a:latin typeface="Times New Roman" panose="02020603050405020304" pitchFamily="18" charset="0"/>
              </a:rPr>
              <a:t>kysymys</a:t>
            </a:r>
            <a:r>
              <a:rPr lang="en-US" altLang="fi-FI" sz="2400" dirty="0" smtClean="0">
                <a:solidFill>
                  <a:schemeClr val="bg1"/>
                </a:solidFill>
                <a:latin typeface="Times New Roman" panose="02020603050405020304" pitchFamily="18" charset="0"/>
              </a:rPr>
              <a:t> tai </a:t>
            </a:r>
            <a:r>
              <a:rPr lang="en-US" altLang="fi-FI" sz="2400" dirty="0" err="1" smtClean="0">
                <a:solidFill>
                  <a:schemeClr val="bg1"/>
                </a:solidFill>
                <a:latin typeface="Times New Roman" panose="02020603050405020304" pitchFamily="18" charset="0"/>
              </a:rPr>
              <a:t>kysymyksiä</a:t>
            </a:r>
            <a:endParaRPr lang="en-US" altLang="fi-FI" sz="2400" dirty="0" smtClean="0">
              <a:solidFill>
                <a:schemeClr val="bg1"/>
              </a:solidFill>
              <a:latin typeface="Times New Roman" panose="02020603050405020304" pitchFamily="18" charset="0"/>
            </a:endParaRPr>
          </a:p>
          <a:p>
            <a:pPr>
              <a:lnSpc>
                <a:spcPct val="150000"/>
              </a:lnSpc>
              <a:buSzPct val="100000"/>
              <a:buFont typeface="Wingdings" panose="05000000000000000000" pitchFamily="2" charset="2"/>
              <a:buChar char="§"/>
            </a:pPr>
            <a:r>
              <a:rPr lang="en-US" altLang="fi-FI" sz="2400" dirty="0" err="1" smtClean="0">
                <a:solidFill>
                  <a:schemeClr val="bg1"/>
                </a:solidFill>
                <a:latin typeface="Times New Roman" panose="02020603050405020304" pitchFamily="18" charset="0"/>
              </a:rPr>
              <a:t>Inkluusio</a:t>
            </a:r>
            <a:r>
              <a:rPr lang="en-US" altLang="fi-FI" sz="2400" dirty="0" smtClean="0">
                <a:solidFill>
                  <a:schemeClr val="bg1"/>
                </a:solidFill>
                <a:latin typeface="Times New Roman" panose="02020603050405020304" pitchFamily="18" charset="0"/>
              </a:rPr>
              <a:t>- ja </a:t>
            </a:r>
            <a:r>
              <a:rPr lang="en-US" altLang="fi-FI" sz="2400" dirty="0" err="1" smtClean="0">
                <a:solidFill>
                  <a:schemeClr val="bg1"/>
                </a:solidFill>
                <a:latin typeface="Times New Roman" panose="02020603050405020304" pitchFamily="18" charset="0"/>
              </a:rPr>
              <a:t>eksluusiokriteerit</a:t>
            </a:r>
            <a:endParaRPr lang="en-US" altLang="fi-FI" sz="2000" dirty="0" smtClean="0">
              <a:solidFill>
                <a:schemeClr val="bg1"/>
              </a:solidFill>
              <a:latin typeface="Times New Roman" panose="02020603050405020304" pitchFamily="18" charset="0"/>
            </a:endParaRPr>
          </a:p>
          <a:p>
            <a:pPr>
              <a:lnSpc>
                <a:spcPct val="150000"/>
              </a:lnSpc>
              <a:buFont typeface="Wingdings" panose="05000000000000000000" pitchFamily="2" charset="2"/>
              <a:buChar char="§"/>
            </a:pPr>
            <a:endParaRPr lang="en-US" altLang="fi-FI" sz="2400" dirty="0" smtClean="0">
              <a:solidFill>
                <a:schemeClr val="bg1"/>
              </a:solidFill>
              <a:latin typeface="Times New Roman" panose="02020603050405020304" pitchFamily="18" charset="0"/>
            </a:endParaRP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kumimoji="1" sz="4000">
                <a:solidFill>
                  <a:schemeClr val="tx1"/>
                </a:solidFill>
                <a:latin typeface="Courier" pitchFamily="49" charset="0"/>
              </a:defRPr>
            </a:lvl1pPr>
            <a:lvl2pPr marL="742950" indent="-285750">
              <a:defRPr kumimoji="1" sz="4000">
                <a:solidFill>
                  <a:schemeClr val="tx1"/>
                </a:solidFill>
                <a:latin typeface="Courier" pitchFamily="49" charset="0"/>
              </a:defRPr>
            </a:lvl2pPr>
            <a:lvl3pPr marL="1143000" indent="-228600">
              <a:defRPr kumimoji="1" sz="4000">
                <a:solidFill>
                  <a:schemeClr val="tx1"/>
                </a:solidFill>
                <a:latin typeface="Courier" pitchFamily="49" charset="0"/>
              </a:defRPr>
            </a:lvl3pPr>
            <a:lvl4pPr marL="1600200" indent="-228600">
              <a:defRPr kumimoji="1" sz="4000">
                <a:solidFill>
                  <a:schemeClr val="tx1"/>
                </a:solidFill>
                <a:latin typeface="Courier" pitchFamily="49" charset="0"/>
              </a:defRPr>
            </a:lvl4pPr>
            <a:lvl5pPr marL="2057400" indent="-228600">
              <a:defRPr kumimoji="1" sz="4000">
                <a:solidFill>
                  <a:schemeClr val="tx1"/>
                </a:solidFill>
                <a:latin typeface="Courier" pitchFamily="49" charset="0"/>
              </a:defRPr>
            </a:lvl5pPr>
            <a:lvl6pPr marL="2514600" indent="-228600" algn="ctr" eaLnBrk="0" fontAlgn="base" hangingPunct="0">
              <a:spcBef>
                <a:spcPct val="0"/>
              </a:spcBef>
              <a:spcAft>
                <a:spcPct val="0"/>
              </a:spcAft>
              <a:defRPr kumimoji="1" sz="4000">
                <a:solidFill>
                  <a:schemeClr val="tx1"/>
                </a:solidFill>
                <a:latin typeface="Courier" pitchFamily="49" charset="0"/>
              </a:defRPr>
            </a:lvl6pPr>
            <a:lvl7pPr marL="2971800" indent="-228600" algn="ctr" eaLnBrk="0" fontAlgn="base" hangingPunct="0">
              <a:spcBef>
                <a:spcPct val="0"/>
              </a:spcBef>
              <a:spcAft>
                <a:spcPct val="0"/>
              </a:spcAft>
              <a:defRPr kumimoji="1" sz="4000">
                <a:solidFill>
                  <a:schemeClr val="tx1"/>
                </a:solidFill>
                <a:latin typeface="Courier" pitchFamily="49" charset="0"/>
              </a:defRPr>
            </a:lvl7pPr>
            <a:lvl8pPr marL="3429000" indent="-228600" algn="ctr" eaLnBrk="0" fontAlgn="base" hangingPunct="0">
              <a:spcBef>
                <a:spcPct val="0"/>
              </a:spcBef>
              <a:spcAft>
                <a:spcPct val="0"/>
              </a:spcAft>
              <a:defRPr kumimoji="1" sz="4000">
                <a:solidFill>
                  <a:schemeClr val="tx1"/>
                </a:solidFill>
                <a:latin typeface="Courier" pitchFamily="49" charset="0"/>
              </a:defRPr>
            </a:lvl8pPr>
            <a:lvl9pPr marL="3886200" indent="-228600" algn="ctr" eaLnBrk="0" fontAlgn="base" hangingPunct="0">
              <a:spcBef>
                <a:spcPct val="0"/>
              </a:spcBef>
              <a:spcAft>
                <a:spcPct val="0"/>
              </a:spcAft>
              <a:defRPr kumimoji="1" sz="4000">
                <a:solidFill>
                  <a:schemeClr val="tx1"/>
                </a:solidFill>
                <a:latin typeface="Courier" pitchFamily="49" charset="0"/>
              </a:defRPr>
            </a:lvl9pPr>
          </a:lstStyle>
          <a:p>
            <a:fld id="{A5325890-9866-4E05-9E01-CA8AD3998DEB}" type="slidenum">
              <a:rPr lang="en-US" altLang="fi-FI" sz="1400">
                <a:solidFill>
                  <a:schemeClr val="hlink"/>
                </a:solidFill>
                <a:latin typeface="Arial" panose="020B0604020202020204" pitchFamily="34" charset="0"/>
              </a:rPr>
              <a:pPr/>
              <a:t>9</a:t>
            </a:fld>
            <a:endParaRPr lang="en-US" altLang="fi-FI" sz="1400">
              <a:solidFill>
                <a:schemeClr val="hlink"/>
              </a:solidFill>
              <a:latin typeface="Arial" panose="020B0604020202020204" pitchFamily="34" charset="0"/>
            </a:endParaRPr>
          </a:p>
        </p:txBody>
      </p:sp>
      <p:sp>
        <p:nvSpPr>
          <p:cNvPr id="19459" name="Rectangle 2"/>
          <p:cNvSpPr>
            <a:spLocks noGrp="1" noChangeArrowheads="1"/>
          </p:cNvSpPr>
          <p:nvPr>
            <p:ph type="title"/>
          </p:nvPr>
        </p:nvSpPr>
        <p:spPr>
          <a:xfrm>
            <a:off x="251520" y="467772"/>
            <a:ext cx="5846762" cy="1066800"/>
          </a:xfrm>
          <a:noFill/>
        </p:spPr>
        <p:txBody>
          <a:bodyPr/>
          <a:lstStyle/>
          <a:p>
            <a:r>
              <a:rPr lang="en-US" altLang="fi-FI" sz="4000" dirty="0" err="1" smtClean="0">
                <a:solidFill>
                  <a:schemeClr val="bg1"/>
                </a:solidFill>
                <a:latin typeface="Arial" panose="020B0604020202020204" pitchFamily="34" charset="0"/>
              </a:rPr>
              <a:t>Systemaattinen</a:t>
            </a:r>
            <a:r>
              <a:rPr lang="en-US" altLang="fi-FI" sz="4000" dirty="0" smtClean="0">
                <a:solidFill>
                  <a:schemeClr val="bg1"/>
                </a:solidFill>
                <a:latin typeface="Arial" panose="020B0604020202020204" pitchFamily="34" charset="0"/>
              </a:rPr>
              <a:t> </a:t>
            </a:r>
            <a:r>
              <a:rPr lang="en-US" altLang="fi-FI" sz="4000" dirty="0" err="1" smtClean="0">
                <a:solidFill>
                  <a:schemeClr val="bg1"/>
                </a:solidFill>
                <a:latin typeface="Arial" panose="020B0604020202020204" pitchFamily="34" charset="0"/>
              </a:rPr>
              <a:t>haku</a:t>
            </a:r>
            <a:endParaRPr lang="en-US" altLang="fi-FI" sz="4000" dirty="0" smtClean="0"/>
          </a:p>
        </p:txBody>
      </p:sp>
      <p:sp>
        <p:nvSpPr>
          <p:cNvPr id="19460" name="Rectangle 3"/>
          <p:cNvSpPr>
            <a:spLocks noGrp="1" noChangeArrowheads="1"/>
          </p:cNvSpPr>
          <p:nvPr>
            <p:ph type="body" idx="1"/>
          </p:nvPr>
        </p:nvSpPr>
        <p:spPr>
          <a:xfrm>
            <a:off x="697063" y="1628800"/>
            <a:ext cx="7993062" cy="4321175"/>
          </a:xfrm>
          <a:noFill/>
        </p:spPr>
        <p:txBody>
          <a:bodyPr/>
          <a:lstStyle/>
          <a:p>
            <a:pPr>
              <a:lnSpc>
                <a:spcPct val="90000"/>
              </a:lnSpc>
              <a:buClr>
                <a:srgbClr val="C00000"/>
              </a:buClr>
              <a:buSzPct val="100000"/>
              <a:buFont typeface="Wingdings" panose="05000000000000000000" pitchFamily="2" charset="2"/>
              <a:buChar char="§"/>
            </a:pPr>
            <a:r>
              <a:rPr lang="en-US" altLang="fi-FI" sz="3200" dirty="0" err="1" smtClean="0">
                <a:solidFill>
                  <a:schemeClr val="bg1"/>
                </a:solidFill>
                <a:latin typeface="Times New Roman" panose="02020603050405020304" pitchFamily="18" charset="0"/>
              </a:rPr>
              <a:t>Useita</a:t>
            </a:r>
            <a:r>
              <a:rPr lang="en-US" altLang="fi-FI" sz="3200" dirty="0" smtClean="0">
                <a:solidFill>
                  <a:schemeClr val="bg1"/>
                </a:solidFill>
                <a:latin typeface="Times New Roman" panose="02020603050405020304" pitchFamily="18" charset="0"/>
              </a:rPr>
              <a:t> </a:t>
            </a:r>
            <a:r>
              <a:rPr lang="en-US" altLang="fi-FI" sz="3200" dirty="0" err="1" smtClean="0">
                <a:solidFill>
                  <a:schemeClr val="bg1"/>
                </a:solidFill>
                <a:latin typeface="Times New Roman" panose="02020603050405020304" pitchFamily="18" charset="0"/>
              </a:rPr>
              <a:t>tietokantoja</a:t>
            </a:r>
            <a:endParaRPr lang="en-US" altLang="fi-FI" sz="3200" dirty="0" smtClean="0">
              <a:solidFill>
                <a:schemeClr val="bg1"/>
              </a:solidFill>
              <a:latin typeface="Times New Roman" panose="02020603050405020304" pitchFamily="18" charset="0"/>
            </a:endParaRPr>
          </a:p>
          <a:p>
            <a:pPr lvl="1">
              <a:lnSpc>
                <a:spcPct val="90000"/>
              </a:lnSpc>
              <a:buClr>
                <a:srgbClr val="C00000"/>
              </a:buClr>
              <a:buFont typeface="Wingdings" panose="05000000000000000000" pitchFamily="2" charset="2"/>
              <a:buChar char="§"/>
            </a:pPr>
            <a:r>
              <a:rPr lang="en-US" altLang="fi-FI" sz="2800" dirty="0" err="1" smtClean="0">
                <a:solidFill>
                  <a:schemeClr val="bg1"/>
                </a:solidFill>
                <a:latin typeface="Times New Roman" panose="02020603050405020304" pitchFamily="18" charset="0"/>
              </a:rPr>
              <a:t>tuplien</a:t>
            </a:r>
            <a:r>
              <a:rPr lang="en-US" altLang="fi-FI" sz="2800" dirty="0" smtClean="0">
                <a:solidFill>
                  <a:schemeClr val="bg1"/>
                </a:solidFill>
                <a:latin typeface="Times New Roman" panose="02020603050405020304" pitchFamily="18" charset="0"/>
              </a:rPr>
              <a:t> </a:t>
            </a:r>
            <a:r>
              <a:rPr lang="en-US" altLang="fi-FI" sz="2800" dirty="0" err="1" smtClean="0">
                <a:solidFill>
                  <a:schemeClr val="bg1"/>
                </a:solidFill>
                <a:latin typeface="Times New Roman" panose="02020603050405020304" pitchFamily="18" charset="0"/>
              </a:rPr>
              <a:t>poisto</a:t>
            </a:r>
            <a:endParaRPr lang="en-US" altLang="fi-FI" sz="2800" dirty="0" smtClean="0">
              <a:solidFill>
                <a:schemeClr val="bg1"/>
              </a:solidFill>
              <a:latin typeface="Times New Roman" panose="02020603050405020304" pitchFamily="18" charset="0"/>
            </a:endParaRPr>
          </a:p>
          <a:p>
            <a:pPr>
              <a:lnSpc>
                <a:spcPct val="90000"/>
              </a:lnSpc>
              <a:buClr>
                <a:srgbClr val="C00000"/>
              </a:buClr>
              <a:buSzPct val="100000"/>
              <a:buFont typeface="Wingdings" panose="05000000000000000000" pitchFamily="2" charset="2"/>
              <a:buChar char="§"/>
            </a:pPr>
            <a:r>
              <a:rPr lang="en-US" altLang="fi-FI" sz="3200" dirty="0" err="1" smtClean="0">
                <a:solidFill>
                  <a:schemeClr val="bg1"/>
                </a:solidFill>
                <a:latin typeface="Times New Roman" panose="02020603050405020304" pitchFamily="18" charset="0"/>
              </a:rPr>
              <a:t>Julkaisemattomat</a:t>
            </a:r>
            <a:r>
              <a:rPr lang="en-US" altLang="fi-FI" sz="3200" dirty="0" smtClean="0">
                <a:solidFill>
                  <a:schemeClr val="bg1"/>
                </a:solidFill>
                <a:latin typeface="Times New Roman" panose="02020603050405020304" pitchFamily="18" charset="0"/>
              </a:rPr>
              <a:t> </a:t>
            </a:r>
            <a:r>
              <a:rPr lang="en-US" altLang="fi-FI" sz="3200" dirty="0" err="1" smtClean="0">
                <a:solidFill>
                  <a:schemeClr val="bg1"/>
                </a:solidFill>
                <a:latin typeface="Times New Roman" panose="02020603050405020304" pitchFamily="18" charset="0"/>
              </a:rPr>
              <a:t>tutkimukset</a:t>
            </a:r>
            <a:endParaRPr lang="en-US" altLang="fi-FI" sz="3200" dirty="0" smtClean="0">
              <a:solidFill>
                <a:schemeClr val="bg1"/>
              </a:solidFill>
              <a:latin typeface="Times New Roman" panose="02020603050405020304" pitchFamily="18" charset="0"/>
            </a:endParaRPr>
          </a:p>
          <a:p>
            <a:pPr lvl="1">
              <a:lnSpc>
                <a:spcPct val="90000"/>
              </a:lnSpc>
              <a:buClr>
                <a:srgbClr val="C00000"/>
              </a:buClr>
              <a:buFont typeface="Wingdings" panose="05000000000000000000" pitchFamily="2" charset="2"/>
              <a:buChar char="§"/>
            </a:pPr>
            <a:r>
              <a:rPr lang="en-US" altLang="fi-FI" sz="2800" dirty="0" err="1" smtClean="0">
                <a:solidFill>
                  <a:schemeClr val="bg1"/>
                </a:solidFill>
                <a:latin typeface="Times New Roman" panose="02020603050405020304" pitchFamily="18" charset="0"/>
              </a:rPr>
              <a:t>kliinisten</a:t>
            </a:r>
            <a:r>
              <a:rPr lang="en-US" altLang="fi-FI" sz="2800" dirty="0" smtClean="0">
                <a:solidFill>
                  <a:schemeClr val="bg1"/>
                </a:solidFill>
                <a:latin typeface="Times New Roman" panose="02020603050405020304" pitchFamily="18" charset="0"/>
              </a:rPr>
              <a:t> </a:t>
            </a:r>
            <a:r>
              <a:rPr lang="en-US" altLang="fi-FI" sz="2800" dirty="0" err="1" smtClean="0">
                <a:solidFill>
                  <a:schemeClr val="bg1"/>
                </a:solidFill>
                <a:latin typeface="Times New Roman" panose="02020603050405020304" pitchFamily="18" charset="0"/>
              </a:rPr>
              <a:t>kokeiden</a:t>
            </a:r>
            <a:r>
              <a:rPr lang="en-US" altLang="fi-FI" sz="2800" dirty="0" smtClean="0">
                <a:solidFill>
                  <a:schemeClr val="bg1"/>
                </a:solidFill>
                <a:latin typeface="Times New Roman" panose="02020603050405020304" pitchFamily="18" charset="0"/>
              </a:rPr>
              <a:t> </a:t>
            </a:r>
            <a:r>
              <a:rPr lang="en-US" altLang="fi-FI" sz="2800" dirty="0" err="1" smtClean="0">
                <a:solidFill>
                  <a:schemeClr val="bg1"/>
                </a:solidFill>
                <a:latin typeface="Times New Roman" panose="02020603050405020304" pitchFamily="18" charset="0"/>
              </a:rPr>
              <a:t>tietokannat</a:t>
            </a:r>
            <a:endParaRPr lang="en-US" altLang="fi-FI" sz="2800" dirty="0" smtClean="0">
              <a:solidFill>
                <a:schemeClr val="bg1"/>
              </a:solidFill>
              <a:latin typeface="Times New Roman" panose="02020603050405020304" pitchFamily="18" charset="0"/>
            </a:endParaRPr>
          </a:p>
          <a:p>
            <a:pPr lvl="1">
              <a:lnSpc>
                <a:spcPct val="90000"/>
              </a:lnSpc>
              <a:buClr>
                <a:srgbClr val="C00000"/>
              </a:buClr>
              <a:buFont typeface="Wingdings" panose="05000000000000000000" pitchFamily="2" charset="2"/>
              <a:buChar char="§"/>
            </a:pPr>
            <a:r>
              <a:rPr lang="en-US" altLang="fi-FI" sz="2800" dirty="0" err="1" smtClean="0">
                <a:solidFill>
                  <a:schemeClr val="bg1"/>
                </a:solidFill>
                <a:latin typeface="Times New Roman" panose="02020603050405020304" pitchFamily="18" charset="0"/>
              </a:rPr>
              <a:t>konferenssiabstraktit</a:t>
            </a:r>
            <a:endParaRPr lang="en-US" altLang="fi-FI" sz="2800" dirty="0" smtClean="0">
              <a:solidFill>
                <a:schemeClr val="bg1"/>
              </a:solidFill>
              <a:latin typeface="Times New Roman" panose="02020603050405020304" pitchFamily="18" charset="0"/>
            </a:endParaRPr>
          </a:p>
          <a:p>
            <a:pPr lvl="1">
              <a:lnSpc>
                <a:spcPct val="90000"/>
              </a:lnSpc>
              <a:buClr>
                <a:srgbClr val="C00000"/>
              </a:buClr>
              <a:buFont typeface="Wingdings" panose="05000000000000000000" pitchFamily="2" charset="2"/>
              <a:buChar char="§"/>
            </a:pPr>
            <a:r>
              <a:rPr lang="en-US" altLang="fi-FI" sz="2800" dirty="0" err="1" smtClean="0">
                <a:solidFill>
                  <a:schemeClr val="bg1"/>
                </a:solidFill>
                <a:latin typeface="Times New Roman" panose="02020603050405020304" pitchFamily="18" charset="0"/>
              </a:rPr>
              <a:t>otetaan</a:t>
            </a:r>
            <a:r>
              <a:rPr lang="en-US" altLang="fi-FI" sz="2800" dirty="0" smtClean="0">
                <a:solidFill>
                  <a:schemeClr val="bg1"/>
                </a:solidFill>
                <a:latin typeface="Times New Roman" panose="02020603050405020304" pitchFamily="18" charset="0"/>
              </a:rPr>
              <a:t> </a:t>
            </a:r>
            <a:r>
              <a:rPr lang="en-US" altLang="fi-FI" sz="2800" dirty="0" err="1" smtClean="0">
                <a:solidFill>
                  <a:schemeClr val="bg1"/>
                </a:solidFill>
                <a:latin typeface="Times New Roman" panose="02020603050405020304" pitchFamily="18" charset="0"/>
              </a:rPr>
              <a:t>yhteyttä</a:t>
            </a:r>
            <a:r>
              <a:rPr lang="en-US" altLang="fi-FI" sz="2800" dirty="0" smtClean="0">
                <a:solidFill>
                  <a:schemeClr val="bg1"/>
                </a:solidFill>
                <a:latin typeface="Times New Roman" panose="02020603050405020304" pitchFamily="18" charset="0"/>
              </a:rPr>
              <a:t> </a:t>
            </a:r>
            <a:r>
              <a:rPr lang="en-US" altLang="fi-FI" sz="2800" dirty="0" err="1" smtClean="0">
                <a:solidFill>
                  <a:schemeClr val="bg1"/>
                </a:solidFill>
                <a:latin typeface="Times New Roman" panose="02020603050405020304" pitchFamily="18" charset="0"/>
              </a:rPr>
              <a:t>kirjoittajiin</a:t>
            </a:r>
            <a:endParaRPr lang="en-US" altLang="fi-FI" sz="2800" dirty="0" smtClean="0">
              <a:solidFill>
                <a:schemeClr val="bg1"/>
              </a:solidFill>
              <a:latin typeface="Times New Roman" panose="02020603050405020304" pitchFamily="18" charset="0"/>
            </a:endParaRPr>
          </a:p>
          <a:p>
            <a:pPr>
              <a:lnSpc>
                <a:spcPct val="90000"/>
              </a:lnSpc>
              <a:buClr>
                <a:srgbClr val="C00000"/>
              </a:buClr>
              <a:buSzPct val="100000"/>
              <a:buFont typeface="Wingdings" panose="05000000000000000000" pitchFamily="2" charset="2"/>
              <a:buChar char="§"/>
            </a:pPr>
            <a:r>
              <a:rPr lang="en-US" altLang="fi-FI" sz="3200" dirty="0" err="1" smtClean="0">
                <a:solidFill>
                  <a:schemeClr val="bg1"/>
                </a:solidFill>
                <a:latin typeface="Times New Roman" panose="02020603050405020304" pitchFamily="18" charset="0"/>
              </a:rPr>
              <a:t>Manuaalinen</a:t>
            </a:r>
            <a:r>
              <a:rPr lang="en-US" altLang="fi-FI" sz="3200" dirty="0" smtClean="0">
                <a:solidFill>
                  <a:schemeClr val="bg1"/>
                </a:solidFill>
                <a:latin typeface="Times New Roman" panose="02020603050405020304" pitchFamily="18" charset="0"/>
              </a:rPr>
              <a:t> </a:t>
            </a:r>
            <a:r>
              <a:rPr lang="en-US" altLang="fi-FI" sz="3200" dirty="0" err="1" smtClean="0">
                <a:solidFill>
                  <a:schemeClr val="bg1"/>
                </a:solidFill>
                <a:latin typeface="Times New Roman" panose="02020603050405020304" pitchFamily="18" charset="0"/>
              </a:rPr>
              <a:t>haku</a:t>
            </a:r>
            <a:endParaRPr lang="en-US" altLang="fi-FI" sz="3200" dirty="0" smtClean="0">
              <a:solidFill>
                <a:schemeClr val="bg1"/>
              </a:solidFill>
              <a:latin typeface="Times New Roman" panose="02020603050405020304" pitchFamily="18" charset="0"/>
            </a:endParaRPr>
          </a:p>
          <a:p>
            <a:pPr lvl="1">
              <a:lnSpc>
                <a:spcPct val="90000"/>
              </a:lnSpc>
              <a:buClr>
                <a:srgbClr val="C00000"/>
              </a:buClr>
              <a:buFont typeface="Wingdings" panose="05000000000000000000" pitchFamily="2" charset="2"/>
              <a:buChar char="§"/>
            </a:pPr>
            <a:r>
              <a:rPr lang="en-US" altLang="fi-FI" sz="2800" dirty="0" err="1" smtClean="0">
                <a:solidFill>
                  <a:schemeClr val="bg1"/>
                </a:solidFill>
                <a:latin typeface="Times New Roman" panose="02020603050405020304" pitchFamily="18" charset="0"/>
              </a:rPr>
              <a:t>Lähdeluettelot</a:t>
            </a:r>
            <a:r>
              <a:rPr lang="en-US" altLang="fi-FI" sz="2800" dirty="0" smtClean="0">
                <a:solidFill>
                  <a:schemeClr val="bg1"/>
                </a:solidFill>
                <a:latin typeface="Times New Roman" panose="02020603050405020304" pitchFamily="18" charset="0"/>
              </a:rPr>
              <a:t>, </a:t>
            </a:r>
            <a:r>
              <a:rPr lang="en-US" altLang="fi-FI" sz="2800" dirty="0" err="1" smtClean="0">
                <a:solidFill>
                  <a:schemeClr val="bg1"/>
                </a:solidFill>
                <a:latin typeface="Times New Roman" panose="02020603050405020304" pitchFamily="18" charset="0"/>
              </a:rPr>
              <a:t>viitetietokannat</a:t>
            </a:r>
            <a:r>
              <a:rPr lang="en-US" altLang="fi-FI" sz="2800" dirty="0" smtClean="0">
                <a:solidFill>
                  <a:schemeClr val="bg1"/>
                </a:solidFill>
                <a:latin typeface="Times New Roman" panose="02020603050405020304" pitchFamily="18" charset="0"/>
              </a:rPr>
              <a:t> </a:t>
            </a:r>
            <a:r>
              <a:rPr lang="en-US" altLang="fi-FI" sz="2400" dirty="0" smtClean="0">
                <a:solidFill>
                  <a:schemeClr val="bg1"/>
                </a:solidFill>
                <a:latin typeface="Times New Roman" panose="02020603050405020304" pitchFamily="18" charset="0"/>
              </a:rPr>
              <a:t>(</a:t>
            </a:r>
            <a:r>
              <a:rPr lang="en-US" altLang="fi-FI" sz="2400" i="1" dirty="0" smtClean="0">
                <a:solidFill>
                  <a:schemeClr val="bg1"/>
                </a:solidFill>
                <a:latin typeface="Times New Roman" panose="02020603050405020304" pitchFamily="18" charset="0"/>
              </a:rPr>
              <a:t>Web of Science</a:t>
            </a:r>
            <a:r>
              <a:rPr lang="en-US" altLang="fi-FI" sz="2400" dirty="0" smtClean="0">
                <a:solidFill>
                  <a:schemeClr val="bg1"/>
                </a:solidFill>
                <a:latin typeface="Times New Roman" panose="02020603050405020304" pitchFamily="18" charset="0"/>
              </a:rPr>
              <a:t>)</a:t>
            </a:r>
            <a:endParaRPr lang="en-US" altLang="fi-FI" sz="2800" dirty="0" smtClean="0">
              <a:solidFill>
                <a:schemeClr val="bg1"/>
              </a:solidFill>
              <a:latin typeface="Times New Roman" panose="02020603050405020304" pitchFamily="18" charset="0"/>
            </a:endParaRPr>
          </a:p>
          <a:p>
            <a:pPr lvl="1">
              <a:lnSpc>
                <a:spcPct val="90000"/>
              </a:lnSpc>
              <a:buClr>
                <a:srgbClr val="C00000"/>
              </a:buClr>
              <a:buFont typeface="Wingdings" panose="05000000000000000000" pitchFamily="2" charset="2"/>
              <a:buChar char="§"/>
            </a:pPr>
            <a:r>
              <a:rPr lang="en-US" altLang="fi-FI" sz="2800" dirty="0" err="1" smtClean="0">
                <a:solidFill>
                  <a:schemeClr val="bg1"/>
                </a:solidFill>
                <a:latin typeface="Times New Roman" panose="02020603050405020304" pitchFamily="18" charset="0"/>
              </a:rPr>
              <a:t>kirjat</a:t>
            </a:r>
            <a:endParaRPr lang="en-US" altLang="fi-FI" sz="2800" dirty="0" smtClean="0">
              <a:solidFill>
                <a:schemeClr val="bg1"/>
              </a:solidFill>
              <a:latin typeface="Times New Roman" panose="02020603050405020304" pitchFamily="18" charset="0"/>
            </a:endParaRPr>
          </a:p>
        </p:txBody>
      </p:sp>
      <p:pic>
        <p:nvPicPr>
          <p:cNvPr id="5" name="Picture 7" descr="http://www.shockmd.com/wp-content/istock_000004145220xsmal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188640"/>
            <a:ext cx="2533949" cy="2232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fontScheme name="Default Design">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sz="4000" b="0" i="0" u="none" strike="noStrike" cap="none" normalizeH="0" baseline="0" smtClean="0">
            <a:ln>
              <a:noFill/>
            </a:ln>
            <a:solidFill>
              <a:schemeClr val="tx1"/>
            </a:solidFill>
            <a:effectLst/>
            <a:latin typeface="Courier" pitchFamily="49" charset="0"/>
          </a:defRPr>
        </a:defPPr>
      </a:lstStyle>
    </a:spDef>
    <a:lnDef>
      <a:spPr bwMode="auto">
        <a:xfrm>
          <a:off x="0" y="0"/>
          <a:ext cx="1" cy="1"/>
        </a:xfrm>
        <a:custGeom>
          <a:avLst/>
          <a:gdLst/>
          <a:ahLst/>
          <a:cxnLst/>
          <a:rect l="0" t="0" r="0" b="0"/>
          <a:pathLst/>
        </a:custGeom>
        <a:solidFill>
          <a:schemeClr val="tx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sz="4000" b="0" i="0" u="none" strike="noStrike" cap="none" normalizeH="0" baseline="0" smtClean="0">
            <a:ln>
              <a:noFill/>
            </a:ln>
            <a:solidFill>
              <a:schemeClr val="tx1"/>
            </a:solidFill>
            <a:effectLst/>
            <a:latin typeface="Courier" pitchFamily="49" charset="0"/>
          </a:defRPr>
        </a:defPPr>
      </a:lstStyle>
    </a:lnDef>
  </a:objectDefaults>
  <a:extraClrSchemeLst>
    <a:extraClrScheme>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8057</TotalTime>
  <Words>923</Words>
  <Application>Microsoft Office PowerPoint</Application>
  <PresentationFormat>Piirtoheitinkalvo</PresentationFormat>
  <Paragraphs>158</Paragraphs>
  <Slides>23</Slides>
  <Notes>5</Notes>
  <HiddenSlides>0</HiddenSlides>
  <MMClips>0</MMClips>
  <ScaleCrop>false</ScaleCrop>
  <HeadingPairs>
    <vt:vector size="4" baseType="variant">
      <vt:variant>
        <vt:lpstr>Teema</vt:lpstr>
      </vt:variant>
      <vt:variant>
        <vt:i4>1</vt:i4>
      </vt:variant>
      <vt:variant>
        <vt:lpstr>Dian otsikot</vt:lpstr>
      </vt:variant>
      <vt:variant>
        <vt:i4>23</vt:i4>
      </vt:variant>
    </vt:vector>
  </HeadingPairs>
  <TitlesOfParts>
    <vt:vector size="24" baseType="lpstr">
      <vt:lpstr>Default Design</vt:lpstr>
      <vt:lpstr>Systemaattiset katsaukset ja meta-analyysit  - kriittinen arviointi</vt:lpstr>
      <vt:lpstr>Katsaukset ja meta-analyysit </vt:lpstr>
      <vt:lpstr>PowerPoint-esitys</vt:lpstr>
      <vt:lpstr>PowerPoint-esitys</vt:lpstr>
      <vt:lpstr>PowerPoint-esitys</vt:lpstr>
      <vt:lpstr>Meta-analyysit</vt:lpstr>
      <vt:lpstr>PowerPoint-esitys</vt:lpstr>
      <vt:lpstr>Milloin tehdään meta-analyysi ?</vt:lpstr>
      <vt:lpstr>Systemaattinen haku</vt:lpstr>
      <vt:lpstr>HARHAN LÄHTEET</vt:lpstr>
      <vt:lpstr>JULKAISUHARHA</vt:lpstr>
      <vt:lpstr>Funnel Plot</vt:lpstr>
      <vt:lpstr>Trim and Fill</vt:lpstr>
      <vt:lpstr>TULOKSET</vt:lpstr>
      <vt:lpstr>PowerPoint-esitys</vt:lpstr>
      <vt:lpstr>Heterogeenisyys</vt:lpstr>
      <vt:lpstr>PowerPoint-esitys</vt:lpstr>
      <vt:lpstr>JOHTOPÄÄTÖKSET</vt:lpstr>
      <vt:lpstr>PowerPoint-esitys</vt:lpstr>
      <vt:lpstr>Meta-regressio</vt:lpstr>
      <vt:lpstr>PowerPoint-esitys</vt:lpstr>
      <vt:lpstr>Yhteenveto</vt:lpstr>
      <vt:lpstr>Meta-analyysit - kirjallisuutta</vt:lpstr>
    </vt:vector>
  </TitlesOfParts>
  <Company>Oulun yliopisto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methods in longitudinal studies</dc:title>
  <dc:creator>Jouko Miettunen</dc:creator>
  <cp:lastModifiedBy>jouko.miettunen@oulu.fi</cp:lastModifiedBy>
  <cp:revision>416</cp:revision>
  <cp:lastPrinted>2015-10-15T05:30:03Z</cp:lastPrinted>
  <dcterms:created xsi:type="dcterms:W3CDTF">2001-04-23T06:57:17Z</dcterms:created>
  <dcterms:modified xsi:type="dcterms:W3CDTF">2016-02-07T20:38:08Z</dcterms:modified>
</cp:coreProperties>
</file>